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1"/>
    <p:sldMasterId id="2147483750" r:id="rId2"/>
  </p:sldMasterIdLst>
  <p:notesMasterIdLst>
    <p:notesMasterId r:id="rId19"/>
  </p:notesMasterIdLst>
  <p:handoutMasterIdLst>
    <p:handoutMasterId r:id="rId20"/>
  </p:handoutMasterIdLst>
  <p:sldIdLst>
    <p:sldId id="299" r:id="rId3"/>
    <p:sldId id="275" r:id="rId4"/>
    <p:sldId id="381" r:id="rId5"/>
    <p:sldId id="421" r:id="rId6"/>
    <p:sldId id="422" r:id="rId7"/>
    <p:sldId id="469" r:id="rId8"/>
    <p:sldId id="468" r:id="rId9"/>
    <p:sldId id="463" r:id="rId10"/>
    <p:sldId id="461" r:id="rId11"/>
    <p:sldId id="464" r:id="rId12"/>
    <p:sldId id="290" r:id="rId13"/>
    <p:sldId id="268" r:id="rId14"/>
    <p:sldId id="264" r:id="rId15"/>
    <p:sldId id="465" r:id="rId16"/>
    <p:sldId id="470" r:id="rId17"/>
    <p:sldId id="280" r:id="rId1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3246"/>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83188" autoAdjust="0"/>
  </p:normalViewPr>
  <p:slideViewPr>
    <p:cSldViewPr snapToGrid="0">
      <p:cViewPr varScale="1">
        <p:scale>
          <a:sx n="65" d="100"/>
          <a:sy n="65" d="100"/>
        </p:scale>
        <p:origin x="687" y="39"/>
      </p:cViewPr>
      <p:guideLst>
        <p:guide orient="horz" pos="2160"/>
        <p:guide pos="3840"/>
      </p:guideLst>
    </p:cSldViewPr>
  </p:slideViewPr>
  <p:notesTextViewPr>
    <p:cViewPr>
      <p:scale>
        <a:sx n="1" d="1"/>
        <a:sy n="1" d="1"/>
      </p:scale>
      <p:origin x="0" y="0"/>
    </p:cViewPr>
  </p:notesTextViewPr>
  <p:notesViewPr>
    <p:cSldViewPr snapToGrid="0">
      <p:cViewPr varScale="1">
        <p:scale>
          <a:sx n="82" d="100"/>
          <a:sy n="82" d="100"/>
        </p:scale>
        <p:origin x="3228" y="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B15284-8AD7-449B-9F4C-5EC2CA790D37}"/>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NL"/>
          </a:p>
        </p:txBody>
      </p:sp>
      <p:sp>
        <p:nvSpPr>
          <p:cNvPr id="3" name="Date Placeholder 2">
            <a:extLst>
              <a:ext uri="{FF2B5EF4-FFF2-40B4-BE49-F238E27FC236}">
                <a16:creationId xmlns:a16="http://schemas.microsoft.com/office/drawing/2014/main" id="{C9F81583-F21A-47A3-958E-CC467DEC2FD1}"/>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779A722B-CD19-4FCE-A901-1B69D64C2FB2}" type="datetimeFigureOut">
              <a:rPr lang="en-NL" smtClean="0"/>
              <a:t>14/06/2022</a:t>
            </a:fld>
            <a:endParaRPr lang="en-NL"/>
          </a:p>
        </p:txBody>
      </p:sp>
      <p:sp>
        <p:nvSpPr>
          <p:cNvPr id="4" name="Footer Placeholder 3">
            <a:extLst>
              <a:ext uri="{FF2B5EF4-FFF2-40B4-BE49-F238E27FC236}">
                <a16:creationId xmlns:a16="http://schemas.microsoft.com/office/drawing/2014/main" id="{B8982735-6C71-4CF5-A854-D1D121D59CCC}"/>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NL"/>
          </a:p>
        </p:txBody>
      </p:sp>
      <p:sp>
        <p:nvSpPr>
          <p:cNvPr id="5" name="Slide Number Placeholder 4">
            <a:extLst>
              <a:ext uri="{FF2B5EF4-FFF2-40B4-BE49-F238E27FC236}">
                <a16:creationId xmlns:a16="http://schemas.microsoft.com/office/drawing/2014/main" id="{B08F8501-9981-4986-8A7C-8F36AD97F54C}"/>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B595ADFC-3749-4B11-941C-A4D27A27686A}" type="slidenum">
              <a:rPr lang="en-NL" smtClean="0"/>
              <a:t>‹#›</a:t>
            </a:fld>
            <a:endParaRPr lang="en-NL"/>
          </a:p>
        </p:txBody>
      </p:sp>
    </p:spTree>
    <p:extLst>
      <p:ext uri="{BB962C8B-B14F-4D97-AF65-F5344CB8AC3E}">
        <p14:creationId xmlns:p14="http://schemas.microsoft.com/office/powerpoint/2010/main" val="2855540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NL"/>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2B2D712F-D3F1-4CFF-A4F1-AD325858722B}" type="datetimeFigureOut">
              <a:rPr lang="en-NL" smtClean="0"/>
              <a:t>14/06/2022</a:t>
            </a:fld>
            <a:endParaRPr lang="en-NL"/>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NL"/>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NL"/>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1B5BF0CA-CA56-40B7-81CA-2592C7497806}" type="slidenum">
              <a:rPr lang="en-NL" smtClean="0"/>
              <a:t>‹#›</a:t>
            </a:fld>
            <a:endParaRPr lang="en-NL"/>
          </a:p>
        </p:txBody>
      </p:sp>
    </p:spTree>
    <p:extLst>
      <p:ext uri="{BB962C8B-B14F-4D97-AF65-F5344CB8AC3E}">
        <p14:creationId xmlns:p14="http://schemas.microsoft.com/office/powerpoint/2010/main" val="2455662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B5BF0CA-CA56-40B7-81CA-2592C7497806}" type="slidenum">
              <a:rPr lang="en-NL" smtClean="0"/>
              <a:t>1</a:t>
            </a:fld>
            <a:endParaRPr lang="en-NL"/>
          </a:p>
        </p:txBody>
      </p:sp>
    </p:spTree>
    <p:extLst>
      <p:ext uri="{BB962C8B-B14F-4D97-AF65-F5344CB8AC3E}">
        <p14:creationId xmlns:p14="http://schemas.microsoft.com/office/powerpoint/2010/main" val="3129226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5BEC472-444D-4A71-9B97-AE382D8A1EC8}"/>
              </a:ext>
            </a:extLst>
          </p:cNvPr>
          <p:cNvSpPr>
            <a:spLocks noGrp="1"/>
          </p:cNvSpPr>
          <p:nvPr>
            <p:ph type="body" idx="1"/>
          </p:nvPr>
        </p:nvSpPr>
        <p:spPr/>
        <p:txBody>
          <a:bodyPr/>
          <a:lstStyle/>
          <a:p>
            <a:r>
              <a:rPr lang="en-GB" sz="1700" dirty="0"/>
              <a:t>Following the right steps in delivering virtual classroom courses this sheet shows the steps that in a normal solution need to be taken. </a:t>
            </a:r>
          </a:p>
          <a:p>
            <a:endParaRPr lang="en-GB" sz="1700" dirty="0"/>
          </a:p>
          <a:p>
            <a:r>
              <a:rPr lang="en-GB" sz="1700" dirty="0"/>
              <a:t>Because of the crisis we were forced to do all steps parallel, but during the delivery of the first courses, we started with a structured review of the available platforms and after using GoToMeeting, </a:t>
            </a:r>
            <a:r>
              <a:rPr lang="en-GB" sz="1700" dirty="0" err="1"/>
              <a:t>Webex</a:t>
            </a:r>
            <a:r>
              <a:rPr lang="en-GB" sz="1700" dirty="0"/>
              <a:t>, Team and Zoom we have chosen for the Zoom platform. </a:t>
            </a:r>
          </a:p>
          <a:p>
            <a:endParaRPr lang="en-GB" sz="1700" dirty="0"/>
          </a:p>
          <a:p>
            <a:r>
              <a:rPr lang="en-GB" sz="1700" dirty="0"/>
              <a:t>Immediately after this decision we started developing guidelines for optimising content for Virtual Delivery and start developing a training course for our  instructors how to deliver a Virtual Course.</a:t>
            </a:r>
          </a:p>
        </p:txBody>
      </p:sp>
    </p:spTree>
    <p:extLst>
      <p:ext uri="{BB962C8B-B14F-4D97-AF65-F5344CB8AC3E}">
        <p14:creationId xmlns:p14="http://schemas.microsoft.com/office/powerpoint/2010/main" val="355290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As mentioned in an earlier sheet using the Competency Based Training &amp; Assessment methodology it will guide the development and delivery of a Virtual Classroom course in a professional way. I’m not going to explain the methodology in detail further, many can be found on the internet. I only want to highlight a few topics in the next sheet.</a:t>
            </a:r>
          </a:p>
          <a:p>
            <a:endParaRPr lang="en-US" sz="1500" dirty="0"/>
          </a:p>
          <a:p>
            <a:r>
              <a:rPr lang="en-US" sz="1500" dirty="0"/>
              <a:t>There are many descriptions of competency based training. Competency-based training is a method of training which develops the skills, knowledge and attitudes required to achieve competency and that focuses on a learner’s ability to receive, respond to and process information in order to achieve that competency</a:t>
            </a:r>
            <a:endParaRPr lang="LID4096" sz="1500" dirty="0"/>
          </a:p>
        </p:txBody>
      </p:sp>
      <p:sp>
        <p:nvSpPr>
          <p:cNvPr id="4" name="Slide Number Placeholder 3"/>
          <p:cNvSpPr>
            <a:spLocks noGrp="1"/>
          </p:cNvSpPr>
          <p:nvPr>
            <p:ph type="sldNum" sz="quarter" idx="5"/>
          </p:nvPr>
        </p:nvSpPr>
        <p:spPr/>
        <p:txBody>
          <a:bodyPr/>
          <a:lstStyle/>
          <a:p>
            <a:pPr>
              <a:defRPr/>
            </a:pPr>
            <a:fld id="{3EE459EC-7430-4F2D-8677-78C97097FA5F}" type="slidenum">
              <a:rPr lang="nl-NL" smtClean="0"/>
              <a:pPr>
                <a:defRPr/>
              </a:pPr>
              <a:t>11</a:t>
            </a:fld>
            <a:endParaRPr lang="nl-NL" dirty="0"/>
          </a:p>
        </p:txBody>
      </p:sp>
      <p:sp>
        <p:nvSpPr>
          <p:cNvPr id="5" name="Date Placeholder 4">
            <a:extLst>
              <a:ext uri="{FF2B5EF4-FFF2-40B4-BE49-F238E27FC236}">
                <a16:creationId xmlns:a16="http://schemas.microsoft.com/office/drawing/2014/main" id="{5B3A797E-CE20-4768-805C-C0396F0A97DB}"/>
              </a:ext>
            </a:extLst>
          </p:cNvPr>
          <p:cNvSpPr>
            <a:spLocks noGrp="1"/>
          </p:cNvSpPr>
          <p:nvPr>
            <p:ph type="dt" idx="1"/>
          </p:nvPr>
        </p:nvSpPr>
        <p:spPr/>
        <p:txBody>
          <a:bodyPr/>
          <a:lstStyle/>
          <a:p>
            <a:pPr>
              <a:defRPr/>
            </a:pPr>
            <a:fld id="{A644609E-9FC5-466F-ADDF-9BE1131AAFEB}" type="datetime8">
              <a:rPr lang="en-NL" smtClean="0"/>
              <a:t>14/06/2022 08:12</a:t>
            </a:fld>
            <a:endParaRPr lang="nl-NL" dirty="0"/>
          </a:p>
        </p:txBody>
      </p:sp>
      <p:sp>
        <p:nvSpPr>
          <p:cNvPr id="6" name="Footer Placeholder 5">
            <a:extLst>
              <a:ext uri="{FF2B5EF4-FFF2-40B4-BE49-F238E27FC236}">
                <a16:creationId xmlns:a16="http://schemas.microsoft.com/office/drawing/2014/main" id="{44A24785-AC1A-4FB4-8C18-4581B6F5E006}"/>
              </a:ext>
            </a:extLst>
          </p:cNvPr>
          <p:cNvSpPr>
            <a:spLocks noGrp="1"/>
          </p:cNvSpPr>
          <p:nvPr>
            <p:ph type="ftr" sz="quarter" idx="4"/>
          </p:nvPr>
        </p:nvSpPr>
        <p:spPr/>
        <p:txBody>
          <a:bodyPr/>
          <a:lstStyle/>
          <a:p>
            <a:pPr>
              <a:defRPr/>
            </a:pPr>
            <a:r>
              <a:rPr lang="nl-NL"/>
              <a:t>Version Num.</a:t>
            </a:r>
            <a:endParaRPr lang="nl-NL" dirty="0"/>
          </a:p>
        </p:txBody>
      </p:sp>
    </p:spTree>
    <p:extLst>
      <p:ext uri="{BB962C8B-B14F-4D97-AF65-F5344CB8AC3E}">
        <p14:creationId xmlns:p14="http://schemas.microsoft.com/office/powerpoint/2010/main" val="884354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Just a few topics of CBTA delivery. Because CBTA is goal oriented and based on the tasks it requires to structure the course in different modules and therefore able to manage short duration modules of 60-90 min.</a:t>
            </a:r>
          </a:p>
          <a:p>
            <a:endParaRPr lang="en-US" sz="1500" dirty="0"/>
          </a:p>
          <a:p>
            <a:r>
              <a:rPr lang="en-US" sz="1500" dirty="0"/>
              <a:t>Seen it is competency based and this needs to be monitored and measured many interactive elements are required to create optimal engagement. Which is one of the most important challenges during the delivery of a virtual classroom course. </a:t>
            </a:r>
          </a:p>
          <a:p>
            <a:endParaRPr lang="en-US" sz="1500" dirty="0"/>
          </a:p>
          <a:p>
            <a:r>
              <a:rPr lang="en-US" sz="1500" dirty="0"/>
              <a:t>We as JAA TO use the ADDIE methodology and the ICAO Instructional Design for courses that will be approved by ICAO.</a:t>
            </a:r>
          </a:p>
        </p:txBody>
      </p:sp>
      <p:sp>
        <p:nvSpPr>
          <p:cNvPr id="4" name="Slide Number Placeholder 3"/>
          <p:cNvSpPr>
            <a:spLocks noGrp="1"/>
          </p:cNvSpPr>
          <p:nvPr>
            <p:ph type="sldNum" sz="quarter" idx="5"/>
          </p:nvPr>
        </p:nvSpPr>
        <p:spPr/>
        <p:txBody>
          <a:bodyPr/>
          <a:lstStyle/>
          <a:p>
            <a:fld id="{B442A656-4C63-4ED0-B171-4FC6F0810D13}" type="slidenum">
              <a:rPr lang="en-NL" smtClean="0"/>
              <a:t>12</a:t>
            </a:fld>
            <a:endParaRPr lang="en-NL"/>
          </a:p>
        </p:txBody>
      </p:sp>
    </p:spTree>
    <p:extLst>
      <p:ext uri="{BB962C8B-B14F-4D97-AF65-F5344CB8AC3E}">
        <p14:creationId xmlns:p14="http://schemas.microsoft.com/office/powerpoint/2010/main" val="2869798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This screen shows some specific tools that can or need to be used in Virtual Classroom course development and delivery.</a:t>
            </a:r>
            <a:endParaRPr lang="en-NL" sz="1500" dirty="0"/>
          </a:p>
        </p:txBody>
      </p:sp>
      <p:sp>
        <p:nvSpPr>
          <p:cNvPr id="4" name="Slide Number Placeholder 3"/>
          <p:cNvSpPr>
            <a:spLocks noGrp="1"/>
          </p:cNvSpPr>
          <p:nvPr>
            <p:ph type="sldNum" sz="quarter" idx="5"/>
          </p:nvPr>
        </p:nvSpPr>
        <p:spPr/>
        <p:txBody>
          <a:bodyPr/>
          <a:lstStyle/>
          <a:p>
            <a:fld id="{B442A656-4C63-4ED0-B171-4FC6F0810D13}" type="slidenum">
              <a:rPr lang="en-NL" smtClean="0"/>
              <a:t>13</a:t>
            </a:fld>
            <a:endParaRPr lang="en-NL"/>
          </a:p>
        </p:txBody>
      </p:sp>
    </p:spTree>
    <p:extLst>
      <p:ext uri="{BB962C8B-B14F-4D97-AF65-F5344CB8AC3E}">
        <p14:creationId xmlns:p14="http://schemas.microsoft.com/office/powerpoint/2010/main" val="3626105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5BEC472-444D-4A71-9B97-AE382D8A1EC8}"/>
              </a:ext>
            </a:extLst>
          </p:cNvPr>
          <p:cNvSpPr>
            <a:spLocks noGrp="1"/>
          </p:cNvSpPr>
          <p:nvPr>
            <p:ph type="body" idx="1"/>
          </p:nvPr>
        </p:nvSpPr>
        <p:spPr/>
        <p:txBody>
          <a:bodyPr/>
          <a:lstStyle/>
          <a:p>
            <a:r>
              <a:rPr lang="en-GB" sz="1700" dirty="0"/>
              <a:t>Developing a course optimised for Virtual Classroom delivery is not enough. It also needs to be delivered differently. Therefore we have developed a Virtual Training course for our instructors</a:t>
            </a:r>
          </a:p>
        </p:txBody>
      </p:sp>
    </p:spTree>
    <p:extLst>
      <p:ext uri="{BB962C8B-B14F-4D97-AF65-F5344CB8AC3E}">
        <p14:creationId xmlns:p14="http://schemas.microsoft.com/office/powerpoint/2010/main" val="2581541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B5BF0CA-CA56-40B7-81CA-2592C7497806}" type="slidenum">
              <a:rPr lang="en-NL" smtClean="0"/>
              <a:t>15</a:t>
            </a:fld>
            <a:endParaRPr lang="en-NL"/>
          </a:p>
        </p:txBody>
      </p:sp>
    </p:spTree>
    <p:extLst>
      <p:ext uri="{BB962C8B-B14F-4D97-AF65-F5344CB8AC3E}">
        <p14:creationId xmlns:p14="http://schemas.microsoft.com/office/powerpoint/2010/main" val="917874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B5BF0CA-CA56-40B7-81CA-2592C7497806}" type="slidenum">
              <a:rPr lang="en-NL" smtClean="0"/>
              <a:t>16</a:t>
            </a:fld>
            <a:endParaRPr lang="en-NL"/>
          </a:p>
        </p:txBody>
      </p:sp>
    </p:spTree>
    <p:extLst>
      <p:ext uri="{BB962C8B-B14F-4D97-AF65-F5344CB8AC3E}">
        <p14:creationId xmlns:p14="http://schemas.microsoft.com/office/powerpoint/2010/main" val="3867518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B5BF0CA-CA56-40B7-81CA-2592C7497806}" type="slidenum">
              <a:rPr lang="en-NL" smtClean="0"/>
              <a:t>2</a:t>
            </a:fld>
            <a:endParaRPr lang="en-NL"/>
          </a:p>
        </p:txBody>
      </p:sp>
    </p:spTree>
    <p:extLst>
      <p:ext uri="{BB962C8B-B14F-4D97-AF65-F5344CB8AC3E}">
        <p14:creationId xmlns:p14="http://schemas.microsoft.com/office/powerpoint/2010/main" val="1444774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0E5552BF-6D94-484F-A94E-AC3EC0D24D8D}" type="slidenum">
              <a:rPr lang="nl-NL" smtClean="0"/>
              <a:pPr>
                <a:defRPr/>
              </a:pPr>
              <a:t>3</a:t>
            </a:fld>
            <a:endParaRPr lang="nl-NL"/>
          </a:p>
        </p:txBody>
      </p:sp>
    </p:spTree>
    <p:extLst>
      <p:ext uri="{BB962C8B-B14F-4D97-AF65-F5344CB8AC3E}">
        <p14:creationId xmlns:p14="http://schemas.microsoft.com/office/powerpoint/2010/main" val="3904929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5BEC472-444D-4A71-9B97-AE382D8A1EC8}"/>
              </a:ext>
            </a:extLst>
          </p:cNvPr>
          <p:cNvSpPr>
            <a:spLocks noGrp="1"/>
          </p:cNvSpPr>
          <p:nvPr>
            <p:ph type="body" idx="1"/>
          </p:nvPr>
        </p:nvSpPr>
        <p:spPr/>
        <p:txBody>
          <a:bodyPr/>
          <a:lstStyle/>
          <a:p>
            <a:r>
              <a:rPr lang="en-GB" sz="1500" dirty="0"/>
              <a:t>For those who are not familiar with JAA TO, a very brief introduction.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5BEC472-444D-4A71-9B97-AE382D8A1EC8}"/>
              </a:ext>
            </a:extLst>
          </p:cNvPr>
          <p:cNvSpPr>
            <a:spLocks noGrp="1"/>
          </p:cNvSpPr>
          <p:nvPr>
            <p:ph type="body" idx="1"/>
          </p:nvPr>
        </p:nvSpPr>
        <p:spPr/>
        <p:txBody>
          <a:bodyPr/>
          <a:lstStyle/>
          <a:p>
            <a:r>
              <a:rPr lang="en-GB" sz="1500" dirty="0"/>
              <a:t>We have our training </a:t>
            </a:r>
            <a:r>
              <a:rPr lang="en-GB" sz="1500" dirty="0" err="1"/>
              <a:t>center</a:t>
            </a:r>
            <a:r>
              <a:rPr lang="en-GB" sz="1500" dirty="0"/>
              <a:t> close to Schiphol Airport in the Netherlands and have 200 courses in our portfolio that are delivered as online training, as an in-class course in our training </a:t>
            </a:r>
            <a:r>
              <a:rPr lang="en-GB" sz="1500" dirty="0" err="1"/>
              <a:t>center</a:t>
            </a:r>
            <a:r>
              <a:rPr lang="en-GB" sz="1500" dirty="0"/>
              <a:t>, at customer or partner location and since the crisis also as Virtual Classroom training</a:t>
            </a:r>
          </a:p>
        </p:txBody>
      </p:sp>
    </p:spTree>
    <p:extLst>
      <p:ext uri="{BB962C8B-B14F-4D97-AF65-F5344CB8AC3E}">
        <p14:creationId xmlns:p14="http://schemas.microsoft.com/office/powerpoint/2010/main" val="4147110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903"/>
              </a:spcAft>
            </a:pPr>
            <a:r>
              <a:rPr lang="en-US" sz="1700" dirty="0">
                <a:solidFill>
                  <a:schemeClr val="accent1">
                    <a:lumMod val="75000"/>
                  </a:schemeClr>
                </a:solidFill>
                <a:latin typeface="Bahnschrift" panose="020B0502040204020203" pitchFamily="34" charset="0"/>
              </a:rPr>
              <a:t>In this 15-20 minute presentation I will present our journey from the beginning of the COVID-19 crisis until now from the forced transfer to Virtual Classroom training and the further process to the continuously improvement of this new delivery method.</a:t>
            </a:r>
          </a:p>
          <a:p>
            <a:pPr>
              <a:spcAft>
                <a:spcPts val="1903"/>
              </a:spcAft>
            </a:pPr>
            <a:endParaRPr lang="en-US" sz="1700" dirty="0">
              <a:solidFill>
                <a:schemeClr val="accent1">
                  <a:lumMod val="75000"/>
                </a:schemeClr>
              </a:solidFill>
              <a:latin typeface="Bahnschrift" panose="020B0502040204020203" pitchFamily="34" charset="0"/>
            </a:endParaRPr>
          </a:p>
          <a:p>
            <a:pPr>
              <a:spcAft>
                <a:spcPts val="1903"/>
              </a:spcAft>
            </a:pPr>
            <a:r>
              <a:rPr lang="en-US" sz="1700" dirty="0">
                <a:solidFill>
                  <a:schemeClr val="accent1">
                    <a:lumMod val="75000"/>
                  </a:schemeClr>
                </a:solidFill>
                <a:latin typeface="Bahnschrift" panose="020B0502040204020203" pitchFamily="34" charset="0"/>
              </a:rPr>
              <a:t>It started in March 2020 with a situation that some of the trainees were already in the Netherlands or were already traveling to our training center, others were not able to travel, but the training courses needed to be delivered due to customer requirements. At that time, we started with quick and dirty placing a camera in the classroom and using an online tool - GoToMeeting. This to support all our customers with the training they need for several reasons.</a:t>
            </a:r>
          </a:p>
          <a:p>
            <a:pPr>
              <a:spcAft>
                <a:spcPts val="1903"/>
              </a:spcAft>
            </a:pPr>
            <a:endParaRPr lang="en-US" sz="1700" dirty="0">
              <a:solidFill>
                <a:schemeClr val="accent1">
                  <a:lumMod val="75000"/>
                </a:schemeClr>
              </a:solidFill>
              <a:latin typeface="Bahnschrift" panose="020B0502040204020203" pitchFamily="34" charset="0"/>
            </a:endParaRPr>
          </a:p>
          <a:p>
            <a:pPr>
              <a:spcAft>
                <a:spcPts val="1903"/>
              </a:spcAft>
            </a:pPr>
            <a:r>
              <a:rPr lang="en-US" sz="1700" dirty="0">
                <a:solidFill>
                  <a:schemeClr val="accent1">
                    <a:lumMod val="75000"/>
                  </a:schemeClr>
                </a:solidFill>
                <a:latin typeface="Bahnschrift" panose="020B0502040204020203" pitchFamily="34" charset="0"/>
              </a:rPr>
              <a:t>But also we immediately, -  in March -,  started a research on Virtual Classroom - and started developing a strategy and business model for Virtual Classroom delivery. This with the expectation the crisis will be there for a long time – In the end we are now more than 2 years further. This strategy and the business model we started implementing from April 2020. </a:t>
            </a:r>
          </a:p>
          <a:p>
            <a:pPr>
              <a:spcAft>
                <a:spcPts val="1903"/>
              </a:spcAft>
            </a:pPr>
            <a:endParaRPr lang="en-US" sz="1700" dirty="0">
              <a:solidFill>
                <a:schemeClr val="accent1">
                  <a:lumMod val="75000"/>
                </a:schemeClr>
              </a:solidFill>
              <a:latin typeface="Bahnschrift" panose="020B0502040204020203" pitchFamily="34" charset="0"/>
            </a:endParaRPr>
          </a:p>
          <a:p>
            <a:pPr>
              <a:spcAft>
                <a:spcPts val="1903"/>
              </a:spcAft>
            </a:pPr>
            <a:r>
              <a:rPr lang="en-US" sz="1700" dirty="0">
                <a:solidFill>
                  <a:schemeClr val="accent1">
                    <a:lumMod val="75000"/>
                  </a:schemeClr>
                </a:solidFill>
                <a:latin typeface="Bahnschrift" panose="020B0502040204020203" pitchFamily="34" charset="0"/>
              </a:rPr>
              <a:t>The longer the crisis continues - the more the world got familiar with working in a virtual environment, we continuously further developed the Virtual delivery methodology. Seen the acceptance in the market working in a virtual environment, it is expected that Virtual Classroom will remain in the post COVID-19 period. It saves costs and time in many cases.</a:t>
            </a:r>
          </a:p>
          <a:p>
            <a:pPr>
              <a:spcAft>
                <a:spcPts val="1903"/>
              </a:spcAft>
            </a:pPr>
            <a:endParaRPr lang="en-US" sz="1700" dirty="0">
              <a:solidFill>
                <a:schemeClr val="accent1">
                  <a:lumMod val="75000"/>
                </a:schemeClr>
              </a:solidFill>
              <a:latin typeface="Bahnschrift" panose="020B0502040204020203" pitchFamily="34" charset="0"/>
            </a:endParaRPr>
          </a:p>
          <a:p>
            <a:pPr>
              <a:spcAft>
                <a:spcPts val="1903"/>
              </a:spcAft>
            </a:pPr>
            <a:r>
              <a:rPr lang="en-US" sz="1700" dirty="0">
                <a:solidFill>
                  <a:schemeClr val="accent1">
                    <a:lumMod val="75000"/>
                  </a:schemeClr>
                </a:solidFill>
                <a:latin typeface="Bahnschrift" panose="020B0502040204020203" pitchFamily="34" charset="0"/>
              </a:rPr>
              <a:t>To avoid confusion about what Virtual Classroom is I define it as: Virtual Classroom is defined as an online synchronous learning environment that allows for live interaction between the instructors and the learners as they are participating in learning activities. It is instructor led training course.</a:t>
            </a:r>
          </a:p>
          <a:p>
            <a:pPr>
              <a:spcAft>
                <a:spcPts val="1903"/>
              </a:spcAft>
            </a:pPr>
            <a:endParaRPr lang="en-US" dirty="0">
              <a:solidFill>
                <a:schemeClr val="accent1">
                  <a:lumMod val="75000"/>
                </a:schemeClr>
              </a:solidFill>
              <a:latin typeface="Bahnschrift" panose="020B0502040204020203" pitchFamily="34" charset="0"/>
            </a:endParaRPr>
          </a:p>
          <a:p>
            <a:pPr>
              <a:spcAft>
                <a:spcPts val="1903"/>
              </a:spcAft>
            </a:pPr>
            <a:endParaRPr lang="en-US" dirty="0">
              <a:solidFill>
                <a:schemeClr val="accent1">
                  <a:lumMod val="75000"/>
                </a:schemeClr>
              </a:solidFill>
              <a:latin typeface="Bahnschrift" panose="020B0502040204020203" pitchFamily="34" charset="0"/>
            </a:endParaRPr>
          </a:p>
          <a:p>
            <a:pPr>
              <a:spcAft>
                <a:spcPts val="1903"/>
              </a:spcAft>
            </a:pPr>
            <a:endParaRPr lang="en-US" dirty="0">
              <a:solidFill>
                <a:schemeClr val="accent1">
                  <a:lumMod val="75000"/>
                </a:schemeClr>
              </a:solidFill>
              <a:latin typeface="Bahnschrift" panose="020B0502040204020203" pitchFamily="34" charset="0"/>
            </a:endParaRPr>
          </a:p>
          <a:p>
            <a:pPr>
              <a:spcAft>
                <a:spcPts val="1903"/>
              </a:spcAft>
              <a:buBlip>
                <a:blip r:embed="rId3"/>
              </a:buBlip>
            </a:pPr>
            <a:r>
              <a:rPr lang="en-US" dirty="0">
                <a:solidFill>
                  <a:schemeClr val="accent1">
                    <a:lumMod val="75000"/>
                  </a:schemeClr>
                </a:solidFill>
                <a:latin typeface="Bahnschrift" panose="020B0502040204020203" pitchFamily="34" charset="0"/>
              </a:rPr>
              <a:t>COVID-19 has impacted and affected our world, including the educational system.</a:t>
            </a:r>
          </a:p>
          <a:p>
            <a:pPr>
              <a:spcAft>
                <a:spcPts val="1903"/>
              </a:spcAft>
              <a:buBlip>
                <a:blip r:embed="rId3"/>
              </a:buBlip>
            </a:pPr>
            <a:r>
              <a:rPr lang="en-US" dirty="0">
                <a:solidFill>
                  <a:schemeClr val="accent1">
                    <a:lumMod val="75000"/>
                  </a:schemeClr>
                </a:solidFill>
                <a:latin typeface="Bahnschrift" panose="020B0502040204020203" pitchFamily="34" charset="0"/>
              </a:rPr>
              <a:t>In March 2020, we were forced to immediately switch to a different way of delivering training: Transfer to Virtual Classroom.</a:t>
            </a:r>
          </a:p>
          <a:p>
            <a:pPr>
              <a:spcAft>
                <a:spcPts val="1903"/>
              </a:spcAft>
              <a:buBlip>
                <a:blip r:embed="rId3"/>
              </a:buBlip>
            </a:pPr>
            <a:r>
              <a:rPr lang="en-US" dirty="0">
                <a:solidFill>
                  <a:schemeClr val="accent1">
                    <a:lumMod val="75000"/>
                  </a:schemeClr>
                </a:solidFill>
                <a:latin typeface="Bahnschrift" panose="020B0502040204020203" pitchFamily="34" charset="0"/>
              </a:rPr>
              <a:t>The longer the crisis lasted, the further the Virtual Classroom training developed to a more professional level.</a:t>
            </a:r>
          </a:p>
          <a:p>
            <a:pPr>
              <a:spcAft>
                <a:spcPts val="1903"/>
              </a:spcAft>
              <a:buBlip>
                <a:blip r:embed="rId3"/>
              </a:buBlip>
            </a:pPr>
            <a:r>
              <a:rPr lang="en-US" dirty="0">
                <a:solidFill>
                  <a:schemeClr val="accent1">
                    <a:lumMod val="75000"/>
                  </a:schemeClr>
                </a:solidFill>
                <a:latin typeface="Bahnschrift" panose="020B0502040204020203" pitchFamily="34" charset="0"/>
              </a:rPr>
              <a:t>Virtual Classroom training will be stay indispensable and will remain an important delivery method in the post-COVID-19 period.</a:t>
            </a:r>
          </a:p>
          <a:p>
            <a:pPr>
              <a:spcAft>
                <a:spcPts val="1903"/>
              </a:spcAft>
              <a:buBlip>
                <a:blip r:embed="rId3"/>
              </a:buBlip>
            </a:pPr>
            <a:r>
              <a:rPr lang="en-US" dirty="0">
                <a:solidFill>
                  <a:schemeClr val="accent1">
                    <a:lumMod val="75000"/>
                  </a:schemeClr>
                </a:solidFill>
                <a:latin typeface="Bahnschrift" panose="020B0502040204020203" pitchFamily="34" charset="0"/>
              </a:rPr>
              <a:t>JAA TO has switched promptly from the very beginning and improved the quality of the deliveries step by step.</a:t>
            </a:r>
          </a:p>
          <a:p>
            <a:pPr>
              <a:spcAft>
                <a:spcPts val="1903"/>
              </a:spcAft>
            </a:pPr>
            <a:endParaRPr lang="en-US" dirty="0">
              <a:solidFill>
                <a:schemeClr val="accent1">
                  <a:lumMod val="75000"/>
                </a:schemeClr>
              </a:solidFill>
              <a:latin typeface="Bahnschrift" panose="020B0502040204020203" pitchFamily="34" charset="0"/>
            </a:endParaRPr>
          </a:p>
        </p:txBody>
      </p:sp>
      <p:sp>
        <p:nvSpPr>
          <p:cNvPr id="4" name="Slide Number Placeholder 3"/>
          <p:cNvSpPr>
            <a:spLocks noGrp="1"/>
          </p:cNvSpPr>
          <p:nvPr>
            <p:ph type="sldNum" sz="quarter" idx="5"/>
          </p:nvPr>
        </p:nvSpPr>
        <p:spPr/>
        <p:txBody>
          <a:bodyPr/>
          <a:lstStyle/>
          <a:p>
            <a:pPr>
              <a:defRPr/>
            </a:pPr>
            <a:fld id="{0E5552BF-6D94-484F-A94E-AC3EC0D24D8D}" type="slidenum">
              <a:rPr lang="nl-NL" smtClean="0"/>
              <a:pPr>
                <a:defRPr/>
              </a:pPr>
              <a:t>6</a:t>
            </a:fld>
            <a:endParaRPr lang="nl-NL"/>
          </a:p>
        </p:txBody>
      </p:sp>
    </p:spTree>
    <p:extLst>
      <p:ext uri="{BB962C8B-B14F-4D97-AF65-F5344CB8AC3E}">
        <p14:creationId xmlns:p14="http://schemas.microsoft.com/office/powerpoint/2010/main" val="3731994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5BEC472-444D-4A71-9B97-AE382D8A1EC8}"/>
              </a:ext>
            </a:extLst>
          </p:cNvPr>
          <p:cNvSpPr>
            <a:spLocks noGrp="1"/>
          </p:cNvSpPr>
          <p:nvPr>
            <p:ph type="body" idx="1"/>
          </p:nvPr>
        </p:nvSpPr>
        <p:spPr/>
        <p:txBody>
          <a:bodyPr/>
          <a:lstStyle/>
          <a:p>
            <a:pPr>
              <a:spcAft>
                <a:spcPts val="1903"/>
              </a:spcAft>
            </a:pPr>
            <a:r>
              <a:rPr lang="en-US" altLang="en-US" sz="1500" dirty="0">
                <a:solidFill>
                  <a:schemeClr val="accent1">
                    <a:lumMod val="75000"/>
                  </a:schemeClr>
                </a:solidFill>
                <a:latin typeface="Bahnschrift" panose="020B0502040204020203" pitchFamily="34" charset="0"/>
              </a:rPr>
              <a:t>Already at the start of delivering Virtual Classroom courses it came clear to us that delivering a virtual classroom course is not only using a virtual platform and deliver a classroom course via this platform. </a:t>
            </a:r>
          </a:p>
          <a:p>
            <a:pPr>
              <a:spcAft>
                <a:spcPts val="1903"/>
              </a:spcAft>
            </a:pPr>
            <a:endParaRPr lang="en-US" altLang="en-US" sz="1500" dirty="0">
              <a:solidFill>
                <a:schemeClr val="accent1">
                  <a:lumMod val="75000"/>
                </a:schemeClr>
              </a:solidFill>
              <a:latin typeface="Bahnschrift" panose="020B0502040204020203" pitchFamily="34" charset="0"/>
            </a:endParaRPr>
          </a:p>
          <a:p>
            <a:pPr>
              <a:spcAft>
                <a:spcPts val="1903"/>
              </a:spcAft>
            </a:pPr>
            <a:r>
              <a:rPr lang="en-US" altLang="en-US" sz="1500" dirty="0">
                <a:solidFill>
                  <a:schemeClr val="accent1">
                    <a:lumMod val="75000"/>
                  </a:schemeClr>
                </a:solidFill>
                <a:latin typeface="Bahnschrift" panose="020B0502040204020203" pitchFamily="34" charset="0"/>
              </a:rPr>
              <a:t>To approach a classroom experience in a virtual environment much more is required to approach a classroom experience. One of the important topics is a different approach to engagement. Trainees are more easily distracted by all kinds of things in their environment. </a:t>
            </a:r>
          </a:p>
          <a:p>
            <a:pPr>
              <a:spcAft>
                <a:spcPts val="1903"/>
              </a:spcAft>
            </a:pPr>
            <a:endParaRPr lang="en-US" altLang="en-US" sz="1500" dirty="0">
              <a:solidFill>
                <a:schemeClr val="accent1">
                  <a:lumMod val="75000"/>
                </a:schemeClr>
              </a:solidFill>
              <a:latin typeface="Bahnschrift" panose="020B0502040204020203" pitchFamily="34" charset="0"/>
            </a:endParaRPr>
          </a:p>
          <a:p>
            <a:pPr>
              <a:spcAft>
                <a:spcPts val="1903"/>
              </a:spcAft>
            </a:pPr>
            <a:r>
              <a:rPr lang="en-US" altLang="en-US" sz="1500" dirty="0">
                <a:solidFill>
                  <a:schemeClr val="accent1">
                    <a:lumMod val="75000"/>
                  </a:schemeClr>
                </a:solidFill>
                <a:latin typeface="Bahnschrift" panose="020B0502040204020203" pitchFamily="34" charset="0"/>
              </a:rPr>
              <a:t>It also seems easier to hide in a virtual environment and it is not easy for the instructor to keep everyone personally on track. Especially with larger groups. And the environment is a 2-dimensional environment using screens, whether a classroom environment is 3 dimensional, the atmosphere is absolutely different.</a:t>
            </a:r>
          </a:p>
          <a:p>
            <a:pPr>
              <a:spcAft>
                <a:spcPts val="1903"/>
              </a:spcAft>
            </a:pPr>
            <a:endParaRPr lang="en-US" altLang="en-US" sz="1500" dirty="0">
              <a:solidFill>
                <a:schemeClr val="accent1">
                  <a:lumMod val="75000"/>
                </a:schemeClr>
              </a:solidFill>
              <a:latin typeface="Bahnschrift" panose="020B0502040204020203" pitchFamily="34" charset="0"/>
            </a:endParaRPr>
          </a:p>
          <a:p>
            <a:pPr>
              <a:spcAft>
                <a:spcPts val="1903"/>
              </a:spcAft>
            </a:pPr>
            <a:r>
              <a:rPr lang="en-US" altLang="en-US" sz="1500" dirty="0">
                <a:solidFill>
                  <a:schemeClr val="accent1">
                    <a:lumMod val="75000"/>
                  </a:schemeClr>
                </a:solidFill>
                <a:latin typeface="Bahnschrift" panose="020B0502040204020203" pitchFamily="34" charset="0"/>
              </a:rPr>
              <a:t>Taking this all into account virtual classroom delivery should not be underestimated.</a:t>
            </a:r>
          </a:p>
          <a:p>
            <a:pPr>
              <a:spcAft>
                <a:spcPts val="1903"/>
              </a:spcAft>
            </a:pPr>
            <a:endParaRPr lang="en-US" altLang="en-US" sz="1500" dirty="0">
              <a:solidFill>
                <a:schemeClr val="accent1">
                  <a:lumMod val="75000"/>
                </a:schemeClr>
              </a:solidFill>
              <a:latin typeface="Bahnschrift" panose="020B0502040204020203" pitchFamily="34" charset="0"/>
            </a:endParaRPr>
          </a:p>
          <a:p>
            <a:pPr defTabSz="966612">
              <a:spcAft>
                <a:spcPts val="1903"/>
              </a:spcAft>
              <a:defRPr/>
            </a:pPr>
            <a:r>
              <a:rPr lang="en-US" altLang="en-US" sz="1500" i="1" dirty="0">
                <a:solidFill>
                  <a:schemeClr val="accent1">
                    <a:lumMod val="75000"/>
                  </a:schemeClr>
                </a:solidFill>
                <a:latin typeface="Bahnschrift" panose="020B0502040204020203" pitchFamily="34" charset="0"/>
              </a:rPr>
              <a:t>When the in-class training course has been developed using the competency-based methodology, an efficient and effective transfer to the virtual delivery is much more feasible</a:t>
            </a:r>
            <a:r>
              <a:rPr lang="en-US" altLang="en-US" sz="1500" dirty="0">
                <a:solidFill>
                  <a:schemeClr val="accent1">
                    <a:lumMod val="75000"/>
                  </a:schemeClr>
                </a:solidFill>
                <a:latin typeface="Bahnschrift" panose="020B0502040204020203" pitchFamily="34" charset="0"/>
              </a:rPr>
              <a:t>. </a:t>
            </a:r>
          </a:p>
          <a:p>
            <a:pPr>
              <a:spcAft>
                <a:spcPts val="1903"/>
              </a:spcAft>
            </a:pPr>
            <a:endParaRPr lang="en-US" altLang="en-US" sz="1300" dirty="0">
              <a:solidFill>
                <a:schemeClr val="accent1">
                  <a:lumMod val="75000"/>
                </a:schemeClr>
              </a:solidFill>
              <a:latin typeface="Bahnschrift" panose="020B0502040204020203" pitchFamily="34" charset="0"/>
            </a:endParaRPr>
          </a:p>
          <a:p>
            <a:pPr>
              <a:spcAft>
                <a:spcPts val="1903"/>
              </a:spcAft>
            </a:pPr>
            <a:endParaRPr lang="en-US" altLang="en-US" sz="1300" dirty="0">
              <a:solidFill>
                <a:schemeClr val="accent1">
                  <a:lumMod val="75000"/>
                </a:schemeClr>
              </a:solidFill>
              <a:latin typeface="Bahnschrift" panose="020B0502040204020203" pitchFamily="34" charset="0"/>
            </a:endParaRPr>
          </a:p>
          <a:p>
            <a:pPr>
              <a:spcAft>
                <a:spcPts val="1903"/>
              </a:spcAft>
            </a:pPr>
            <a:endParaRPr lang="en-US" altLang="en-US" sz="1300" dirty="0">
              <a:solidFill>
                <a:schemeClr val="accent1">
                  <a:lumMod val="75000"/>
                </a:schemeClr>
              </a:solidFill>
              <a:latin typeface="Bahnschrift" panose="020B0502040204020203" pitchFamily="34" charset="0"/>
            </a:endParaRPr>
          </a:p>
          <a:p>
            <a:pPr>
              <a:spcAft>
                <a:spcPts val="1903"/>
              </a:spcAft>
              <a:buBlip>
                <a:blip r:embed="rId3"/>
              </a:buBlip>
            </a:pPr>
            <a:r>
              <a:rPr lang="en-US" altLang="en-US" sz="1300" dirty="0">
                <a:solidFill>
                  <a:schemeClr val="accent1">
                    <a:lumMod val="75000"/>
                  </a:schemeClr>
                </a:solidFill>
                <a:latin typeface="Bahnschrift" panose="020B0502040204020203" pitchFamily="34" charset="0"/>
              </a:rPr>
              <a:t>Traditional in-class training courses can’t be simply uploaded online using a virtual classroom platform or even a webinar platform. - </a:t>
            </a:r>
            <a:r>
              <a:rPr lang="en-US" altLang="en-US" sz="1300" i="1" dirty="0">
                <a:solidFill>
                  <a:schemeClr val="accent1">
                    <a:lumMod val="75000"/>
                  </a:schemeClr>
                </a:solidFill>
                <a:latin typeface="Bahnschrift" panose="020B0502040204020203" pitchFamily="34" charset="0"/>
              </a:rPr>
              <a:t>a trap that many professionals could fall into</a:t>
            </a:r>
            <a:r>
              <a:rPr lang="en-US" altLang="en-US" sz="1300" dirty="0">
                <a:solidFill>
                  <a:schemeClr val="accent1">
                    <a:lumMod val="75000"/>
                  </a:schemeClr>
                </a:solidFill>
                <a:latin typeface="Bahnschrift" panose="020B0502040204020203" pitchFamily="34" charset="0"/>
              </a:rPr>
              <a:t>. </a:t>
            </a:r>
          </a:p>
          <a:p>
            <a:pPr>
              <a:spcAft>
                <a:spcPts val="1903"/>
              </a:spcAft>
              <a:buBlip>
                <a:blip r:embed="rId3"/>
              </a:buBlip>
            </a:pPr>
            <a:r>
              <a:rPr lang="en-US" altLang="en-US" sz="1300" dirty="0">
                <a:solidFill>
                  <a:schemeClr val="accent1">
                    <a:lumMod val="75000"/>
                  </a:schemeClr>
                </a:solidFill>
                <a:latin typeface="Bahnschrift" panose="020B0502040204020203" pitchFamily="34" charset="0"/>
              </a:rPr>
              <a:t>The dynamics of virtual classroom training require a different approach to engagement. </a:t>
            </a:r>
          </a:p>
          <a:p>
            <a:pPr>
              <a:spcAft>
                <a:spcPts val="1903"/>
              </a:spcAft>
              <a:buBlip>
                <a:blip r:embed="rId3"/>
              </a:buBlip>
            </a:pPr>
            <a:r>
              <a:rPr lang="en-US" altLang="en-US" sz="1300" dirty="0">
                <a:solidFill>
                  <a:schemeClr val="accent1">
                    <a:lumMod val="75000"/>
                  </a:schemeClr>
                </a:solidFill>
                <a:latin typeface="Bahnschrift" panose="020B0502040204020203" pitchFamily="34" charset="0"/>
              </a:rPr>
              <a:t>The content needs to be adapted carefully to suit the virtual delivery, including practical elements. </a:t>
            </a:r>
          </a:p>
          <a:p>
            <a:pPr>
              <a:spcAft>
                <a:spcPts val="1903"/>
              </a:spcAft>
              <a:buBlip>
                <a:blip r:embed="rId3"/>
              </a:buBlip>
            </a:pPr>
            <a:r>
              <a:rPr lang="en-US" altLang="en-US" sz="1300" dirty="0">
                <a:solidFill>
                  <a:schemeClr val="accent1">
                    <a:lumMod val="75000"/>
                  </a:schemeClr>
                </a:solidFill>
                <a:latin typeface="Bahnschrift" panose="020B0502040204020203" pitchFamily="34" charset="0"/>
              </a:rPr>
              <a:t>It is important to consider the fact that trainees will be looking at a screen (2D) instead of a classroom (3D). </a:t>
            </a:r>
          </a:p>
          <a:p>
            <a:pPr>
              <a:spcAft>
                <a:spcPts val="1903"/>
              </a:spcAft>
              <a:buBlip>
                <a:blip r:embed="rId3"/>
              </a:buBlip>
            </a:pPr>
            <a:r>
              <a:rPr lang="en-US" altLang="en-US" sz="1300" dirty="0">
                <a:solidFill>
                  <a:schemeClr val="accent1">
                    <a:lumMod val="75000"/>
                  </a:schemeClr>
                </a:solidFill>
                <a:latin typeface="Bahnschrift" panose="020B0502040204020203" pitchFamily="34" charset="0"/>
              </a:rPr>
              <a:t>The virtual classroom environment is a complete other atmosphere than the classroom one.</a:t>
            </a:r>
          </a:p>
          <a:p>
            <a:pPr>
              <a:spcAft>
                <a:spcPts val="1903"/>
              </a:spcAft>
              <a:buBlip>
                <a:blip r:embed="rId3"/>
              </a:buBlip>
            </a:pPr>
            <a:r>
              <a:rPr lang="en-US" altLang="en-US" sz="1300" dirty="0">
                <a:solidFill>
                  <a:schemeClr val="accent1">
                    <a:lumMod val="75000"/>
                  </a:schemeClr>
                </a:solidFill>
                <a:latin typeface="Bahnschrift" panose="020B0502040204020203" pitchFamily="34" charset="0"/>
              </a:rPr>
              <a:t>In order to transfer classroom training courses to a professional and distinctive Virtual Classroom delivery as an addition to our course portfolio and for a successful commercialization, a lot needs to be done. </a:t>
            </a:r>
          </a:p>
          <a:p>
            <a:pPr>
              <a:spcAft>
                <a:spcPts val="1903"/>
              </a:spcAft>
              <a:buBlip>
                <a:blip r:embed="rId3"/>
              </a:buBlip>
            </a:pPr>
            <a:r>
              <a:rPr lang="en-US" altLang="en-US" sz="1300" dirty="0">
                <a:solidFill>
                  <a:schemeClr val="accent1">
                    <a:lumMod val="75000"/>
                  </a:schemeClr>
                </a:solidFill>
                <a:latin typeface="Bahnschrift" panose="020B0502040204020203" pitchFamily="34" charset="0"/>
              </a:rPr>
              <a:t>This should not be underestimated. As aforementioned, Virtual Classroom training course is not just an online version of an in-class training course delivered through an online meeting platform.</a:t>
            </a:r>
          </a:p>
          <a:p>
            <a:pPr>
              <a:spcAft>
                <a:spcPts val="1903"/>
              </a:spcAft>
            </a:pPr>
            <a:endParaRPr lang="en-US" altLang="en-US" sz="1300" dirty="0">
              <a:solidFill>
                <a:schemeClr val="accent1">
                  <a:lumMod val="75000"/>
                </a:schemeClr>
              </a:solidFill>
              <a:latin typeface="Bahnschrift" panose="020B0502040204020203" pitchFamily="34" charset="0"/>
            </a:endParaRPr>
          </a:p>
          <a:p>
            <a:pPr algn="ctr">
              <a:spcAft>
                <a:spcPts val="1903"/>
              </a:spcAft>
            </a:pPr>
            <a:r>
              <a:rPr lang="en-US" altLang="en-US" sz="1300" i="1" dirty="0">
                <a:solidFill>
                  <a:schemeClr val="accent1">
                    <a:lumMod val="75000"/>
                  </a:schemeClr>
                </a:solidFill>
                <a:latin typeface="Bahnschrift" panose="020B0502040204020203" pitchFamily="34" charset="0"/>
              </a:rPr>
              <a:t>When the in-class training course has been developed using the competency-based methodology, an efficient and effective transfer to the virtual delivery is much more feasible</a:t>
            </a:r>
            <a:r>
              <a:rPr lang="en-US" altLang="en-US" sz="1300" dirty="0">
                <a:solidFill>
                  <a:schemeClr val="accent1">
                    <a:lumMod val="75000"/>
                  </a:schemeClr>
                </a:solidFill>
                <a:latin typeface="Bahnschrift" panose="020B0502040204020203" pitchFamily="34" charset="0"/>
              </a:rPr>
              <a:t>. </a:t>
            </a:r>
          </a:p>
          <a:p>
            <a:pPr>
              <a:spcAft>
                <a:spcPts val="1903"/>
              </a:spcAft>
            </a:pPr>
            <a:endParaRPr lang="en-US" altLang="en-US" sz="4200" dirty="0">
              <a:solidFill>
                <a:schemeClr val="accent1">
                  <a:lumMod val="75000"/>
                </a:schemeClr>
              </a:solidFill>
              <a:latin typeface="Bahnschrift" panose="020B0502040204020203" pitchFamily="34" charset="0"/>
            </a:endParaRPr>
          </a:p>
          <a:p>
            <a:pPr>
              <a:spcAft>
                <a:spcPts val="1903"/>
              </a:spcAft>
            </a:pPr>
            <a:endParaRPr lang="en-US" altLang="en-US" sz="3800" dirty="0">
              <a:solidFill>
                <a:schemeClr val="accent1">
                  <a:lumMod val="75000"/>
                </a:schemeClr>
              </a:solidFill>
              <a:latin typeface="Bahnschrift" panose="020B0502040204020203" pitchFamily="34" charset="0"/>
            </a:endParaRPr>
          </a:p>
          <a:p>
            <a:endParaRPr lang="en-GB" sz="1700" dirty="0"/>
          </a:p>
        </p:txBody>
      </p:sp>
    </p:spTree>
    <p:extLst>
      <p:ext uri="{BB962C8B-B14F-4D97-AF65-F5344CB8AC3E}">
        <p14:creationId xmlns:p14="http://schemas.microsoft.com/office/powerpoint/2010/main" val="3710231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5BEC472-444D-4A71-9B97-AE382D8A1EC8}"/>
              </a:ext>
            </a:extLst>
          </p:cNvPr>
          <p:cNvSpPr>
            <a:spLocks noGrp="1"/>
          </p:cNvSpPr>
          <p:nvPr>
            <p:ph type="body" idx="1"/>
          </p:nvPr>
        </p:nvSpPr>
        <p:spPr/>
        <p:txBody>
          <a:bodyPr/>
          <a:lstStyle/>
          <a:p>
            <a:r>
              <a:rPr lang="en-GB" sz="1500" dirty="0"/>
              <a:t>A lot is different. This sheet shows some differences. I will only mention a few as example:</a:t>
            </a:r>
          </a:p>
          <a:p>
            <a:endParaRPr lang="en-GB" sz="1500" dirty="0"/>
          </a:p>
          <a:p>
            <a:r>
              <a:rPr lang="en-GB" sz="1500" dirty="0"/>
              <a:t>Kick-off: when delivering a classroom course all trainees meet at the training </a:t>
            </a:r>
            <a:r>
              <a:rPr lang="en-GB" sz="1500" dirty="0" err="1"/>
              <a:t>center</a:t>
            </a:r>
            <a:r>
              <a:rPr lang="en-GB" sz="1500" dirty="0"/>
              <a:t>, mostly at the coffee corner. Having an informal talk with each other and the instructor. Then everybody goes to the classroom and start the course.  </a:t>
            </a:r>
          </a:p>
          <a:p>
            <a:endParaRPr lang="en-GB" sz="1500" dirty="0"/>
          </a:p>
          <a:p>
            <a:r>
              <a:rPr lang="en-GB" sz="1500" dirty="0"/>
              <a:t>In a Virtual classroom everybody see and meet each other at the beginning of the course, having maybe difficulties with the connection etc..</a:t>
            </a:r>
          </a:p>
          <a:p>
            <a:endParaRPr lang="en-GB" sz="1500" dirty="0"/>
          </a:p>
          <a:p>
            <a:r>
              <a:rPr lang="en-GB" sz="1500" dirty="0"/>
              <a:t>Distractions are different. At home or in the office you can de distracted by colleagues or partner or children. It’s more easy to become distracted than in a Classroom.</a:t>
            </a:r>
          </a:p>
          <a:p>
            <a:endParaRPr lang="en-GB" sz="1500" dirty="0"/>
          </a:p>
          <a:p>
            <a:r>
              <a:rPr lang="en-GB" sz="1500" dirty="0"/>
              <a:t>Time Table is different. In a classroom the sessions to the next break can be longer </a:t>
            </a:r>
          </a:p>
        </p:txBody>
      </p:sp>
    </p:spTree>
    <p:extLst>
      <p:ext uri="{BB962C8B-B14F-4D97-AF65-F5344CB8AC3E}">
        <p14:creationId xmlns:p14="http://schemas.microsoft.com/office/powerpoint/2010/main" val="137560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5BEC472-444D-4A71-9B97-AE382D8A1EC8}"/>
              </a:ext>
            </a:extLst>
          </p:cNvPr>
          <p:cNvSpPr>
            <a:spLocks noGrp="1"/>
          </p:cNvSpPr>
          <p:nvPr>
            <p:ph type="body" idx="1"/>
          </p:nvPr>
        </p:nvSpPr>
        <p:spPr/>
        <p:txBody>
          <a:bodyPr/>
          <a:lstStyle/>
          <a:p>
            <a:r>
              <a:rPr lang="en-GB" sz="1700" dirty="0"/>
              <a:t>In this sheet again some differences seen from 6 perspectives. Some are similar to the previous sheet. One specific is the social interaction. Another is Practice.</a:t>
            </a:r>
          </a:p>
        </p:txBody>
      </p:sp>
    </p:spTree>
    <p:extLst>
      <p:ext uri="{BB962C8B-B14F-4D97-AF65-F5344CB8AC3E}">
        <p14:creationId xmlns:p14="http://schemas.microsoft.com/office/powerpoint/2010/main" val="253262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JAA TO Title Slid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solidFill>
                <a:latin typeface="Montserrat ExtraBold" panose="00000900000000000000" pitchFamily="50" charset="0"/>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ontserrat Light" panose="00000400000000000000" pitchFamily="50"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C3042285-5EFF-4341-9D06-A8A2FD6672CB}" type="datetime1">
              <a:rPr lang="en-GB" smtClean="0"/>
              <a:t>14/06/2022</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r>
              <a:rPr lang="en-US"/>
              <a:t>© JAA Training Organisation (JAA TO) 2022. All rights reserved.  </a:t>
            </a:r>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04162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JAA TO Vertical Tex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solidFill>
                <a:latin typeface="Montserrat ExtraBold" panose="00000900000000000000" pitchFamily="50"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lvl1pPr>
              <a:defRPr>
                <a:latin typeface="Montserrat Light" panose="00000400000000000000" pitchFamily="50" charset="0"/>
              </a:defRPr>
            </a:lvl1pPr>
            <a:lvl2pPr>
              <a:defRPr>
                <a:latin typeface="Bahnschrift SemiBold SemiConden" panose="020B0502040204020203" pitchFamily="34" charset="0"/>
                <a:cs typeface="Calibri" panose="020F0502020204030204" pitchFamily="34" charset="0"/>
              </a:defRPr>
            </a:lvl2pPr>
            <a:lvl3pPr>
              <a:defRPr>
                <a:latin typeface="Bahnschrift" panose="020B0502040204020203" pitchFamily="34" charset="0"/>
                <a:cs typeface="Calibri" panose="020F0502020204030204" pitchFamily="34" charset="0"/>
              </a:defRPr>
            </a:lvl3pPr>
            <a:lvl4pPr>
              <a:defRPr>
                <a:latin typeface="Bahnschrift" panose="020B0502040204020203" pitchFamily="34" charset="0"/>
                <a:cs typeface="Calibri" panose="020F0502020204030204" pitchFamily="34" charset="0"/>
              </a:defRPr>
            </a:lvl4pPr>
            <a:lvl5pPr>
              <a:defRPr>
                <a:latin typeface="Bahnschrift" panose="020B0502040204020203"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E84BFA4D-EE5D-4290-AA3A-8C41499CCDD8}" type="datetime1">
              <a:rPr lang="en-GB" smtClean="0"/>
              <a:t>14/06/2022</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r>
              <a:rPr lang="en-US"/>
              <a:t>© JAA Training Organisation (JAA TO) 2022. All rights reserved.  </a:t>
            </a:r>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72269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JAA TO Vertical Title and Text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lvl1pPr>
              <a:defRPr>
                <a:solidFill>
                  <a:schemeClr val="accent2"/>
                </a:solidFill>
                <a:latin typeface="Montserrat ExtraBold" panose="00000900000000000000" pitchFamily="50"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lvl1pPr>
              <a:defRPr>
                <a:latin typeface="Montserrat Light" panose="00000400000000000000" pitchFamily="50" charset="0"/>
              </a:defRPr>
            </a:lvl1pPr>
            <a:lvl2pPr>
              <a:defRPr>
                <a:latin typeface="Bahnschrift SemiBold SemiConden" panose="020B0502040204020203" pitchFamily="34" charset="0"/>
                <a:cs typeface="Calibri" panose="020F0502020204030204" pitchFamily="34" charset="0"/>
              </a:defRPr>
            </a:lvl2pPr>
            <a:lvl3pPr>
              <a:defRPr>
                <a:latin typeface="Bahnschrift" panose="020B0502040204020203" pitchFamily="34" charset="0"/>
                <a:cs typeface="Calibri" panose="020F0502020204030204" pitchFamily="34" charset="0"/>
              </a:defRPr>
            </a:lvl3pPr>
            <a:lvl4pPr>
              <a:defRPr>
                <a:latin typeface="Bahnschrift" panose="020B0502040204020203" pitchFamily="34" charset="0"/>
                <a:cs typeface="Calibri" panose="020F0502020204030204" pitchFamily="34" charset="0"/>
              </a:defRPr>
            </a:lvl4pPr>
            <a:lvl5pPr>
              <a:defRPr>
                <a:latin typeface="Bahnschrift" panose="020B0502040204020203"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1AA57D7A-2684-4AD9-A0A4-24B34A727B3A}" type="datetime1">
              <a:rPr lang="en-GB" smtClean="0"/>
              <a:t>14/06/2022</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r>
              <a:rPr lang="en-US"/>
              <a:t>© JAA Training Organisation (JAA TO) 2022. All rights reserved.  </a:t>
            </a:r>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1827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JAA TO Section Slide A">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6600" spc="-50" baseline="0">
                <a:solidFill>
                  <a:schemeClr val="accent2"/>
                </a:solidFill>
                <a:latin typeface="Montserrat ExtraBold" panose="00000900000000000000" pitchFamily="50" charset="0"/>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accent2"/>
                </a:solidFill>
                <a:latin typeface="Montserrat" panose="00000500000000000000" pitchFamily="50"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FD2D0600-0D7D-478F-8991-0AC4CFDCF777}" type="datetime1">
              <a:rPr lang="en-GB" smtClean="0"/>
              <a:t>14/06/2022</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r>
              <a:rPr lang="en-US"/>
              <a:t>© JAA Training Organisation (JAA TO) 2022. All rights reserved.  </a:t>
            </a:r>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pic>
        <p:nvPicPr>
          <p:cNvPr id="11" name="Picture 10" descr="Logo&#10;&#10;Description automatically generated">
            <a:extLst>
              <a:ext uri="{FF2B5EF4-FFF2-40B4-BE49-F238E27FC236}">
                <a16:creationId xmlns:a16="http://schemas.microsoft.com/office/drawing/2014/main" id="{E16B44E5-6980-49F6-8BF9-E433DB3711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2550" y="5643512"/>
            <a:ext cx="1071042" cy="567552"/>
          </a:xfrm>
          <a:prstGeom prst="rect">
            <a:avLst/>
          </a:prstGeom>
        </p:spPr>
      </p:pic>
    </p:spTree>
    <p:extLst>
      <p:ext uri="{BB962C8B-B14F-4D97-AF65-F5344CB8AC3E}">
        <p14:creationId xmlns:p14="http://schemas.microsoft.com/office/powerpoint/2010/main" val="1254135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1_JAA TO Section Slide B">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6600" spc="-50" baseline="0">
                <a:solidFill>
                  <a:schemeClr val="accent2"/>
                </a:solidFill>
                <a:latin typeface="Montserrat ExtraBold" panose="00000900000000000000" pitchFamily="50" charset="0"/>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accent2"/>
                </a:solidFill>
                <a:latin typeface="Montserrat" panose="00000500000000000000" pitchFamily="50"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2887A2A6-96CA-48B2-A061-AE808B7CB665}" type="datetime1">
              <a:rPr lang="en-GB" smtClean="0"/>
              <a:t>14/06/2022</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r>
              <a:rPr lang="en-US"/>
              <a:t>© JAA Training Organisation (JAA TO) 2022. All rights reserved.  </a:t>
            </a:r>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pic>
        <p:nvPicPr>
          <p:cNvPr id="11" name="Picture 10" descr="Logo&#10;&#10;Description automatically generated">
            <a:extLst>
              <a:ext uri="{FF2B5EF4-FFF2-40B4-BE49-F238E27FC236}">
                <a16:creationId xmlns:a16="http://schemas.microsoft.com/office/drawing/2014/main" id="{E16B44E5-6980-49F6-8BF9-E433DB3711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2550" y="5643512"/>
            <a:ext cx="1071042" cy="567552"/>
          </a:xfrm>
          <a:prstGeom prst="rect">
            <a:avLst/>
          </a:prstGeom>
        </p:spPr>
      </p:pic>
    </p:spTree>
    <p:extLst>
      <p:ext uri="{BB962C8B-B14F-4D97-AF65-F5344CB8AC3E}">
        <p14:creationId xmlns:p14="http://schemas.microsoft.com/office/powerpoint/2010/main" val="182642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JAA TO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1101968" y="253152"/>
            <a:ext cx="10058400" cy="989215"/>
          </a:xfrm>
        </p:spPr>
        <p:txBody>
          <a:bodyPr/>
          <a:lstStyle>
            <a:lvl1pPr>
              <a:defRPr>
                <a:solidFill>
                  <a:schemeClr val="tx1"/>
                </a:solidFill>
                <a:latin typeface="Montserrat ExtraBold" panose="00000900000000000000" pitchFamily="50"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2900" indent="-342900">
              <a:buFont typeface="Arial" panose="020B0604020202020204" pitchFamily="34" charset="0"/>
              <a:buChar char="•"/>
              <a:defRPr>
                <a:solidFill>
                  <a:schemeClr val="tx1"/>
                </a:solidFill>
                <a:latin typeface="Roboto" panose="02000000000000000000" pitchFamily="2" charset="0"/>
                <a:ea typeface="Roboto" panose="02000000000000000000" pitchFamily="2" charset="0"/>
                <a:cs typeface="Calibri Light" panose="020F0302020204030204" pitchFamily="34" charset="0"/>
              </a:defRPr>
            </a:lvl1pPr>
            <a:lvl2pPr>
              <a:defRPr>
                <a:latin typeface="Roboto" panose="02000000000000000000" pitchFamily="2" charset="0"/>
                <a:ea typeface="Roboto" panose="02000000000000000000" pitchFamily="2" charset="0"/>
                <a:cs typeface="Calibri" panose="020F0502020204030204" pitchFamily="34" charset="0"/>
              </a:defRPr>
            </a:lvl2pPr>
            <a:lvl3pPr>
              <a:defRPr>
                <a:latin typeface="Roboto Light" panose="02000000000000000000" pitchFamily="2" charset="0"/>
                <a:ea typeface="Roboto Light" panose="02000000000000000000" pitchFamily="2" charset="0"/>
                <a:cs typeface="Calibri Light" panose="020F0302020204030204" pitchFamily="34" charset="0"/>
              </a:defRPr>
            </a:lvl3pPr>
            <a:lvl4pPr>
              <a:defRPr>
                <a:latin typeface="Roboto Light" panose="02000000000000000000" pitchFamily="2" charset="0"/>
                <a:ea typeface="Roboto Light" panose="02000000000000000000" pitchFamily="2" charset="0"/>
                <a:cs typeface="Calibri Light" panose="020F0302020204030204" pitchFamily="34" charset="0"/>
              </a:defRPr>
            </a:lvl4pPr>
            <a:lvl5pPr>
              <a:defRPr>
                <a:latin typeface="Roboto Light" panose="02000000000000000000" pitchFamily="2" charset="0"/>
                <a:ea typeface="Roboto Light" panose="02000000000000000000" pitchFamily="2" charset="0"/>
                <a:cs typeface="Calibri Light" panose="020F0302020204030204" pitchFamily="34" charset="0"/>
              </a:defRPr>
            </a:lvl5pPr>
          </a:lstStyle>
          <a:p>
            <a:pPr lvl="0"/>
            <a:r>
              <a:rPr lang="en-US"/>
              <a:t>Click to edit Master text styles</a:t>
            </a:r>
          </a:p>
          <a:p>
            <a:pPr lvl="1"/>
            <a:r>
              <a:rPr lang="en-US"/>
              <a:t>Second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DEC7E22-B14C-4642-8526-AC68B9BFE2B4}" type="datetime1">
              <a:rPr lang="en-GB" smtClean="0"/>
              <a:t>14/06/2022</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a:t>© JAA Training Organisation (JAA TO) 2022. All rights reserved.  </a:t>
            </a:r>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79605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JAA TO Column Content Slide">
    <p:spTree>
      <p:nvGrpSpPr>
        <p:cNvPr id="1" name=""/>
        <p:cNvGrpSpPr/>
        <p:nvPr/>
      </p:nvGrpSpPr>
      <p:grpSpPr>
        <a:xfrm>
          <a:off x="0" y="0"/>
          <a:ext cx="0" cy="0"/>
          <a:chOff x="0" y="0"/>
          <a:chExt cx="0" cy="0"/>
        </a:xfrm>
      </p:grpSpPr>
      <p:sp>
        <p:nvSpPr>
          <p:cNvPr id="8" name="Title 7"/>
          <p:cNvSpPr>
            <a:spLocks noGrp="1"/>
          </p:cNvSpPr>
          <p:nvPr>
            <p:ph type="title"/>
          </p:nvPr>
        </p:nvSpPr>
        <p:spPr>
          <a:xfrm>
            <a:off x="1097280" y="361563"/>
            <a:ext cx="10058400" cy="870461"/>
          </a:xfrm>
        </p:spPr>
        <p:txBody>
          <a:bodyPr/>
          <a:lstStyle>
            <a:lvl1pPr>
              <a:defRPr>
                <a:solidFill>
                  <a:schemeClr val="tx1"/>
                </a:solidFill>
                <a:latin typeface="Montserrat ExtraBold" panose="00000900000000000000" pitchFamily="50" charset="0"/>
              </a:defRPr>
            </a:lvl1pPr>
          </a:lstStyle>
          <a:p>
            <a:r>
              <a:rPr lang="en-US"/>
              <a:t>Click to edit Master title style</a:t>
            </a:r>
            <a:endParaRPr lang="en-US" dirty="0"/>
          </a:p>
        </p:txBody>
      </p:sp>
      <p:sp>
        <p:nvSpPr>
          <p:cNvPr id="3" name="Content Placeholder 2"/>
          <p:cNvSpPr>
            <a:spLocks noGrp="1"/>
          </p:cNvSpPr>
          <p:nvPr>
            <p:ph sz="half" idx="1"/>
          </p:nvPr>
        </p:nvSpPr>
        <p:spPr>
          <a:xfrm>
            <a:off x="1097279" y="1657763"/>
            <a:ext cx="4639736" cy="3748193"/>
          </a:xfrm>
        </p:spPr>
        <p:txBody>
          <a:bodyPr/>
          <a:lstStyle>
            <a:lvl1pPr>
              <a:defRPr sz="1600">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cs typeface="Calibri Light" panose="020F0302020204030204" pitchFamily="34" charset="0"/>
              </a:defRPr>
            </a:lvl2pPr>
            <a:lvl3pPr>
              <a:defRPr>
                <a:latin typeface="Roboto Light" panose="02000000000000000000" pitchFamily="2" charset="0"/>
                <a:ea typeface="Roboto Light" panose="02000000000000000000" pitchFamily="2" charset="0"/>
                <a:cs typeface="Calibri Light" panose="020F0302020204030204" pitchFamily="34" charset="0"/>
              </a:defRPr>
            </a:lvl3pPr>
            <a:lvl4pPr>
              <a:defRPr>
                <a:latin typeface="Roboto Light" panose="02000000000000000000" pitchFamily="2" charset="0"/>
                <a:ea typeface="Roboto Light" panose="02000000000000000000" pitchFamily="2" charset="0"/>
                <a:cs typeface="Calibri Light" panose="020F0302020204030204" pitchFamily="34" charset="0"/>
              </a:defRPr>
            </a:lvl4pPr>
            <a:lvl5pPr>
              <a:defRPr>
                <a:latin typeface="Roboto Light" panose="02000000000000000000" pitchFamily="2" charset="0"/>
                <a:ea typeface="Roboto Light" panose="02000000000000000000" pitchFamily="2" charset="0"/>
                <a:cs typeface="Calibri Light" panose="020F0302020204030204" pitchFamily="34" charset="0"/>
              </a:defRPr>
            </a:lvl5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6515943" y="1657763"/>
            <a:ext cx="4639736" cy="3748194"/>
          </a:xfrm>
        </p:spPr>
        <p:txBody>
          <a:bodyPr/>
          <a:lstStyle>
            <a:lvl1pPr>
              <a:defRPr sz="1600">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cs typeface="Calibri" panose="020F0502020204030204" pitchFamily="34" charset="0"/>
              </a:defRPr>
            </a:lvl2pPr>
            <a:lvl3pPr>
              <a:defRPr>
                <a:latin typeface="Roboto Light" panose="02000000000000000000" pitchFamily="2" charset="0"/>
                <a:ea typeface="Roboto Light" panose="02000000000000000000" pitchFamily="2" charset="0"/>
                <a:cs typeface="Calibri Light" panose="020F0302020204030204" pitchFamily="34" charset="0"/>
              </a:defRPr>
            </a:lvl3pPr>
            <a:lvl4pPr>
              <a:defRPr>
                <a:latin typeface="Roboto Light" panose="02000000000000000000" pitchFamily="2" charset="0"/>
                <a:ea typeface="Roboto Light" panose="02000000000000000000" pitchFamily="2" charset="0"/>
                <a:cs typeface="Calibri Light" panose="020F0302020204030204" pitchFamily="34" charset="0"/>
              </a:defRPr>
            </a:lvl4pPr>
            <a:lvl5pPr>
              <a:defRPr>
                <a:latin typeface="Roboto Light" panose="02000000000000000000" pitchFamily="2" charset="0"/>
                <a:ea typeface="Roboto Light" panose="02000000000000000000" pitchFamily="2" charset="0"/>
                <a:cs typeface="Calibri Light" panose="020F0302020204030204" pitchFamily="34" charset="0"/>
              </a:defRPr>
            </a:lvl5pPr>
          </a:lstStyle>
          <a:p>
            <a:pPr lvl="0"/>
            <a:r>
              <a:rPr lang="en-US"/>
              <a:t>Click to edit Master text styles</a:t>
            </a:r>
          </a:p>
          <a:p>
            <a:pPr lvl="1"/>
            <a:r>
              <a:rPr lang="en-US"/>
              <a:t>Second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FC28F072-C4D5-4BBD-A3BA-ED52B9585D02}" type="datetime1">
              <a:rPr lang="en-GB" smtClean="0"/>
              <a:t>14/06/2022</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r>
              <a:rPr lang="en-US"/>
              <a:t>© JAA Training Organisation (JAA TO) 2022. All rights reserved.  </a:t>
            </a:r>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39754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JAA TO Comparison Content Slide">
    <p:spTree>
      <p:nvGrpSpPr>
        <p:cNvPr id="1" name=""/>
        <p:cNvGrpSpPr/>
        <p:nvPr/>
      </p:nvGrpSpPr>
      <p:grpSpPr>
        <a:xfrm>
          <a:off x="0" y="0"/>
          <a:ext cx="0" cy="0"/>
          <a:chOff x="0" y="0"/>
          <a:chExt cx="0" cy="0"/>
        </a:xfrm>
      </p:grpSpPr>
      <p:sp>
        <p:nvSpPr>
          <p:cNvPr id="10" name="Title 9"/>
          <p:cNvSpPr>
            <a:spLocks noGrp="1"/>
          </p:cNvSpPr>
          <p:nvPr>
            <p:ph type="title"/>
          </p:nvPr>
        </p:nvSpPr>
        <p:spPr>
          <a:xfrm>
            <a:off x="1097279" y="403762"/>
            <a:ext cx="10058400" cy="834835"/>
          </a:xfrm>
        </p:spPr>
        <p:txBody>
          <a:bodyPr/>
          <a:lstStyle>
            <a:lvl1pPr>
              <a:defRPr>
                <a:solidFill>
                  <a:schemeClr val="tx1"/>
                </a:solidFill>
                <a:latin typeface="Montserrat ExtraBold" panose="00000900000000000000" pitchFamily="50" charset="0"/>
              </a:defRPr>
            </a:lvl1pPr>
          </a:lstStyle>
          <a:p>
            <a:r>
              <a:rPr lang="en-US"/>
              <a:t>Click to edit Master title style</a:t>
            </a:r>
            <a:endParaRPr lang="en-US" dirty="0"/>
          </a:p>
        </p:txBody>
      </p:sp>
      <p:sp>
        <p:nvSpPr>
          <p:cNvPr id="3" name="Text Placeholder 2"/>
          <p:cNvSpPr>
            <a:spLocks noGrp="1"/>
          </p:cNvSpPr>
          <p:nvPr>
            <p:ph type="body" idx="1"/>
          </p:nvPr>
        </p:nvSpPr>
        <p:spPr>
          <a:xfrm>
            <a:off x="1097279" y="1659576"/>
            <a:ext cx="4639736" cy="736282"/>
          </a:xfrm>
        </p:spPr>
        <p:txBody>
          <a:bodyPr lIns="91440" rIns="91440" anchor="ctr">
            <a:normAutofit/>
          </a:bodyPr>
          <a:lstStyle>
            <a:lvl1pPr marL="0" indent="0">
              <a:buNone/>
              <a:defRPr sz="1800" b="0" cap="all" baseline="0">
                <a:solidFill>
                  <a:schemeClr val="accent2"/>
                </a:solidFill>
                <a:latin typeface="Montserrat ExtraBold" panose="000009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79" y="2560450"/>
            <a:ext cx="4639736" cy="2910821"/>
          </a:xfrm>
        </p:spPr>
        <p:txBody>
          <a:bodyPr/>
          <a:lstStyle>
            <a:lvl1pPr>
              <a:defRPr sz="1600">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cs typeface="Calibri" panose="020F0502020204030204" pitchFamily="34" charset="0"/>
              </a:defRPr>
            </a:lvl2pPr>
            <a:lvl3pPr>
              <a:defRPr>
                <a:latin typeface="Roboto Light" panose="02000000000000000000" pitchFamily="2" charset="0"/>
                <a:ea typeface="Roboto Light" panose="02000000000000000000" pitchFamily="2" charset="0"/>
                <a:cs typeface="Calibri Light" panose="020F0302020204030204" pitchFamily="34" charset="0"/>
              </a:defRPr>
            </a:lvl3pPr>
            <a:lvl4pPr>
              <a:defRPr>
                <a:latin typeface="Roboto Light" panose="02000000000000000000" pitchFamily="2" charset="0"/>
                <a:ea typeface="Roboto Light" panose="02000000000000000000" pitchFamily="2" charset="0"/>
                <a:cs typeface="Calibri Light" panose="020F0302020204030204" pitchFamily="34" charset="0"/>
              </a:defRPr>
            </a:lvl4pPr>
            <a:lvl5pPr>
              <a:defRPr>
                <a:latin typeface="Roboto Light" panose="02000000000000000000" pitchFamily="2" charset="0"/>
                <a:ea typeface="Roboto Light" panose="02000000000000000000" pitchFamily="2" charset="0"/>
                <a:cs typeface="Calibri Light" panose="020F0302020204030204" pitchFamily="34" charset="0"/>
              </a:defRPr>
            </a:lvl5pPr>
          </a:lstStyle>
          <a:p>
            <a:pPr lvl="0"/>
            <a:r>
              <a:rPr lang="en-US"/>
              <a:t>Click to edit Master text styles</a:t>
            </a:r>
          </a:p>
          <a:p>
            <a:pPr lvl="1"/>
            <a:r>
              <a:rPr lang="en-US"/>
              <a:t>Second level</a:t>
            </a:r>
          </a:p>
        </p:txBody>
      </p:sp>
      <p:sp>
        <p:nvSpPr>
          <p:cNvPr id="5" name="Text Placeholder 4"/>
          <p:cNvSpPr>
            <a:spLocks noGrp="1"/>
          </p:cNvSpPr>
          <p:nvPr>
            <p:ph type="body" sz="quarter" idx="3"/>
          </p:nvPr>
        </p:nvSpPr>
        <p:spPr>
          <a:xfrm>
            <a:off x="6515943" y="1659576"/>
            <a:ext cx="4639736" cy="736282"/>
          </a:xfrm>
        </p:spPr>
        <p:txBody>
          <a:bodyPr lIns="91440" rIns="91440" anchor="ctr">
            <a:normAutofit/>
          </a:bodyPr>
          <a:lstStyle>
            <a:lvl1pPr marL="0" indent="0">
              <a:buNone/>
              <a:defRPr sz="1800" b="0" cap="all" baseline="0">
                <a:solidFill>
                  <a:schemeClr val="accent2"/>
                </a:solidFill>
                <a:latin typeface="Montserrat ExtraBold" panose="000009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3" y="2560449"/>
            <a:ext cx="4639736" cy="2910821"/>
          </a:xfrm>
        </p:spPr>
        <p:txBody>
          <a:bodyPr/>
          <a:lstStyle>
            <a:lvl1pPr>
              <a:defRPr sz="1600">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cs typeface="Calibri" panose="020F0502020204030204" pitchFamily="34" charset="0"/>
              </a:defRPr>
            </a:lvl2pPr>
            <a:lvl3pPr>
              <a:defRPr>
                <a:latin typeface="Roboto Light" panose="02000000000000000000" pitchFamily="2" charset="0"/>
                <a:ea typeface="Roboto Light" panose="02000000000000000000" pitchFamily="2" charset="0"/>
                <a:cs typeface="Calibri Light" panose="020F0302020204030204" pitchFamily="34" charset="0"/>
              </a:defRPr>
            </a:lvl3pPr>
            <a:lvl4pPr>
              <a:defRPr>
                <a:latin typeface="Roboto Light" panose="02000000000000000000" pitchFamily="2" charset="0"/>
                <a:ea typeface="Roboto Light" panose="02000000000000000000" pitchFamily="2" charset="0"/>
                <a:cs typeface="Calibri Light" panose="020F0302020204030204" pitchFamily="34" charset="0"/>
              </a:defRPr>
            </a:lvl4pPr>
            <a:lvl5pPr>
              <a:defRPr>
                <a:latin typeface="Roboto Light" panose="02000000000000000000" pitchFamily="2" charset="0"/>
                <a:ea typeface="Roboto Light" panose="02000000000000000000" pitchFamily="2" charset="0"/>
                <a:cs typeface="Calibri Light" panose="020F0302020204030204" pitchFamily="34" charset="0"/>
              </a:defRPr>
            </a:lvl5pPr>
          </a:lstStyle>
          <a:p>
            <a:pPr lvl="0"/>
            <a:r>
              <a:rPr lang="en-US"/>
              <a:t>Click to edit Master text styles</a:t>
            </a:r>
          </a:p>
          <a:p>
            <a:pPr lvl="1"/>
            <a:r>
              <a:rPr lang="en-US"/>
              <a:t>Second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14160E2C-7F14-4642-AFD1-D01ACDAD27BF}" type="datetime1">
              <a:rPr lang="en-GB" smtClean="0"/>
              <a:t>14/06/2022</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a:t>© JAA Training Organisation (JAA TO) 2022. All rights reserved.  </a:t>
            </a:r>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948088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JAA TO Title Only Slide">
    <p:spTree>
      <p:nvGrpSpPr>
        <p:cNvPr id="1" name=""/>
        <p:cNvGrpSpPr/>
        <p:nvPr/>
      </p:nvGrpSpPr>
      <p:grpSpPr>
        <a:xfrm>
          <a:off x="0" y="0"/>
          <a:ext cx="0" cy="0"/>
          <a:chOff x="0" y="0"/>
          <a:chExt cx="0" cy="0"/>
        </a:xfrm>
      </p:grpSpPr>
      <p:sp>
        <p:nvSpPr>
          <p:cNvPr id="2" name="Title 1"/>
          <p:cNvSpPr>
            <a:spLocks noGrp="1"/>
          </p:cNvSpPr>
          <p:nvPr>
            <p:ph type="title"/>
          </p:nvPr>
        </p:nvSpPr>
        <p:spPr>
          <a:xfrm>
            <a:off x="1101968" y="261944"/>
            <a:ext cx="10058400" cy="989215"/>
          </a:xfrm>
        </p:spPr>
        <p:txBody>
          <a:bodyPr/>
          <a:lstStyle>
            <a:lvl1pPr>
              <a:defRPr>
                <a:solidFill>
                  <a:schemeClr val="tx1"/>
                </a:solidFill>
                <a:latin typeface="Montserrat ExtraBold" panose="00000900000000000000" pitchFamily="50" charset="0"/>
              </a:defRPr>
            </a:lvl1p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08DE2CB0-62FB-40AC-A423-80F89F9BFB9C}" type="datetime1">
              <a:rPr lang="en-GB" smtClean="0"/>
              <a:t>14/06/2022</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r>
              <a:rPr lang="en-US"/>
              <a:t>© JAA Training Organisation (JAA TO) 2022. All rights reserved.  </a:t>
            </a:r>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759009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JAA TO Blank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8818D0C-1148-48BE-86B7-0BBE96666D15}" type="datetime1">
              <a:rPr lang="en-GB" smtClean="0"/>
              <a:t>14/06/2022</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a:t>© JAA Training Organisation (JAA TO) 2022. All rights reserved.  </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itle 1">
            <a:extLst>
              <a:ext uri="{FF2B5EF4-FFF2-40B4-BE49-F238E27FC236}">
                <a16:creationId xmlns:a16="http://schemas.microsoft.com/office/drawing/2014/main" id="{1650C0A7-F0C5-44E5-9F67-621D6894825A}"/>
              </a:ext>
            </a:extLst>
          </p:cNvPr>
          <p:cNvSpPr>
            <a:spLocks noGrp="1"/>
          </p:cNvSpPr>
          <p:nvPr>
            <p:ph type="ctrTitle" hasCustomPrompt="1"/>
          </p:nvPr>
        </p:nvSpPr>
        <p:spPr>
          <a:xfrm>
            <a:off x="3062635" y="2812234"/>
            <a:ext cx="6066731" cy="1233532"/>
          </a:xfrm>
        </p:spPr>
        <p:txBody>
          <a:bodyPr anchor="b">
            <a:normAutofit/>
          </a:bodyPr>
          <a:lstStyle>
            <a:lvl1pPr algn="ctr">
              <a:lnSpc>
                <a:spcPct val="90000"/>
              </a:lnSpc>
              <a:defRPr sz="7200" spc="-50" baseline="0">
                <a:solidFill>
                  <a:schemeClr val="accent2"/>
                </a:solidFill>
                <a:latin typeface="Montserrat ExtraBold" panose="00000900000000000000" pitchFamily="50" charset="0"/>
              </a:defRPr>
            </a:lvl1pPr>
          </a:lstStyle>
          <a:p>
            <a:r>
              <a:rPr lang="en-US" dirty="0"/>
              <a:t>Thank you.</a:t>
            </a:r>
          </a:p>
        </p:txBody>
      </p:sp>
      <p:pic>
        <p:nvPicPr>
          <p:cNvPr id="12" name="Picture 11" descr="Logo&#10;&#10;Description automatically generated">
            <a:extLst>
              <a:ext uri="{FF2B5EF4-FFF2-40B4-BE49-F238E27FC236}">
                <a16:creationId xmlns:a16="http://schemas.microsoft.com/office/drawing/2014/main" id="{5FE53F0F-B427-4643-9D1F-BA9E123D47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2550" y="5643512"/>
            <a:ext cx="1071042" cy="567552"/>
          </a:xfrm>
          <a:prstGeom prst="rect">
            <a:avLst/>
          </a:prstGeom>
        </p:spPr>
      </p:pic>
    </p:spTree>
    <p:extLst>
      <p:ext uri="{BB962C8B-B14F-4D97-AF65-F5344CB8AC3E}">
        <p14:creationId xmlns:p14="http://schemas.microsoft.com/office/powerpoint/2010/main" val="20986857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JAA TO Content with Caption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2938" y="812799"/>
            <a:ext cx="3517567" cy="1638954"/>
          </a:xfrm>
        </p:spPr>
        <p:txBody>
          <a:bodyPr anchor="b">
            <a:normAutofit/>
          </a:bodyPr>
          <a:lstStyle>
            <a:lvl1pPr>
              <a:lnSpc>
                <a:spcPct val="90000"/>
              </a:lnSpc>
              <a:defRPr sz="3600" b="0">
                <a:solidFill>
                  <a:srgbClr val="FFFFFF"/>
                </a:solidFill>
                <a:latin typeface="Montserrat ExtraBold" panose="00000900000000000000"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cs typeface="Calibri" panose="020F0502020204030204" pitchFamily="34" charset="0"/>
              </a:defRPr>
            </a:lvl2pPr>
            <a:lvl3pPr>
              <a:defRPr>
                <a:latin typeface="Roboto Light" panose="02000000000000000000" pitchFamily="2" charset="0"/>
                <a:ea typeface="Roboto Light" panose="02000000000000000000" pitchFamily="2" charset="0"/>
                <a:cs typeface="Calibri Light" panose="020F0302020204030204" pitchFamily="34" charset="0"/>
              </a:defRPr>
            </a:lvl3pPr>
            <a:lvl4pPr>
              <a:defRPr>
                <a:latin typeface="Roboto Light" panose="02000000000000000000" pitchFamily="2" charset="0"/>
                <a:ea typeface="Roboto Light" panose="02000000000000000000" pitchFamily="2" charset="0"/>
                <a:cs typeface="Calibri Light" panose="020F0302020204030204" pitchFamily="34" charset="0"/>
              </a:defRPr>
            </a:lvl4pPr>
            <a:lvl5pPr>
              <a:defRPr>
                <a:latin typeface="Roboto Light" panose="02000000000000000000" pitchFamily="2" charset="0"/>
                <a:ea typeface="Roboto Light" panose="02000000000000000000" pitchFamily="2" charset="0"/>
                <a:cs typeface="Calibri Light" panose="020F0302020204030204" pitchFamily="34" charset="0"/>
              </a:defRPr>
            </a:lvl5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7261600" y="6446218"/>
            <a:ext cx="3517568" cy="365125"/>
          </a:xfrm>
        </p:spPr>
        <p:txBody>
          <a:bodyPr/>
          <a:lstStyle>
            <a:lvl1pPr algn="r">
              <a:defRPr>
                <a:solidFill>
                  <a:schemeClr val="tx1"/>
                </a:solidFill>
              </a:defRPr>
            </a:lvl1pPr>
          </a:lstStyle>
          <a:p>
            <a:fld id="{5E5D6D27-99E8-415C-8EA7-0D45268505C0}" type="datetime1">
              <a:rPr lang="en-GB" smtClean="0"/>
              <a:t>14/06/2022</a:t>
            </a:fld>
            <a:endParaRPr lang="en-US" dirty="0"/>
          </a:p>
        </p:txBody>
      </p:sp>
      <p:sp>
        <p:nvSpPr>
          <p:cNvPr id="6" name="Footer Placeholder 5"/>
          <p:cNvSpPr>
            <a:spLocks noGrp="1"/>
          </p:cNvSpPr>
          <p:nvPr>
            <p:ph type="ftr" sz="quarter" idx="11"/>
          </p:nvPr>
        </p:nvSpPr>
        <p:spPr>
          <a:xfrm>
            <a:off x="642605" y="6413919"/>
            <a:ext cx="4226121" cy="365125"/>
          </a:xfrm>
        </p:spPr>
        <p:txBody>
          <a:bodyPr/>
          <a:lstStyle>
            <a:lvl1pPr algn="l">
              <a:defRPr>
                <a:solidFill>
                  <a:schemeClr val="bg1"/>
                </a:solidFill>
              </a:defRPr>
            </a:lvl1pPr>
          </a:lstStyle>
          <a:p>
            <a:r>
              <a:rPr lang="en-US"/>
              <a:t>© JAA Training Organisation (JAA TO) 2022. All rights reserved.  </a:t>
            </a:r>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3A98EE3D-8CD1-4C3F-BD1C-C98C9596463C}" type="slidenum">
              <a:rPr lang="en-US" smtClean="0"/>
              <a:pPr/>
              <a:t>‹#›</a:t>
            </a:fld>
            <a:endParaRPr lang="en-US" dirty="0"/>
          </a:p>
        </p:txBody>
      </p:sp>
      <p:sp>
        <p:nvSpPr>
          <p:cNvPr id="12" name="Picture Placeholder 11">
            <a:extLst>
              <a:ext uri="{FF2B5EF4-FFF2-40B4-BE49-F238E27FC236}">
                <a16:creationId xmlns:a16="http://schemas.microsoft.com/office/drawing/2014/main" id="{653DBD0F-0B48-4F64-BA83-A857BC62D458}"/>
              </a:ext>
            </a:extLst>
          </p:cNvPr>
          <p:cNvSpPr>
            <a:spLocks noGrp="1"/>
          </p:cNvSpPr>
          <p:nvPr>
            <p:ph type="pic" sz="quarter" idx="13"/>
          </p:nvPr>
        </p:nvSpPr>
        <p:spPr>
          <a:xfrm>
            <a:off x="642605" y="2658966"/>
            <a:ext cx="3517900" cy="3448589"/>
          </a:xfrm>
        </p:spPr>
        <p:txBody>
          <a:bodyPr/>
          <a:lstStyle>
            <a:lvl1pPr>
              <a:defRPr>
                <a:solidFill>
                  <a:schemeClr val="bg1"/>
                </a:solidFill>
                <a:latin typeface="Montserrat Light" panose="00000400000000000000" pitchFamily="50" charset="0"/>
              </a:defRPr>
            </a:lvl1pPr>
          </a:lstStyle>
          <a:p>
            <a:r>
              <a:rPr lang="en-US"/>
              <a:t>Click icon to add picture</a:t>
            </a:r>
            <a:endParaRPr lang="en-NL" dirty="0"/>
          </a:p>
        </p:txBody>
      </p:sp>
      <p:pic>
        <p:nvPicPr>
          <p:cNvPr id="9" name="Picture 8" descr="Logo&#10;&#10;Description automatically generated">
            <a:extLst>
              <a:ext uri="{FF2B5EF4-FFF2-40B4-BE49-F238E27FC236}">
                <a16:creationId xmlns:a16="http://schemas.microsoft.com/office/drawing/2014/main" id="{1477B800-03C7-4CD1-BA31-0E73957129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2550" y="5643512"/>
            <a:ext cx="1071042" cy="567552"/>
          </a:xfrm>
          <a:prstGeom prst="rect">
            <a:avLst/>
          </a:prstGeom>
        </p:spPr>
      </p:pic>
    </p:spTree>
    <p:extLst>
      <p:ext uri="{BB962C8B-B14F-4D97-AF65-F5344CB8AC3E}">
        <p14:creationId xmlns:p14="http://schemas.microsoft.com/office/powerpoint/2010/main" val="3333140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JAA TO Section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7200" spc="-50" baseline="0">
                <a:solidFill>
                  <a:schemeClr val="tx1"/>
                </a:solidFill>
                <a:latin typeface="Montserrat ExtraBold" panose="00000900000000000000" pitchFamily="50" charset="0"/>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accent2"/>
                </a:solidFill>
                <a:latin typeface="Montserrat Light" panose="00000400000000000000" pitchFamily="50"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C494909E-89CD-4E7A-B4A3-B8BA8D233F0D}" type="datetime1">
              <a:rPr lang="en-GB" smtClean="0"/>
              <a:t>14/06/2022</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r>
              <a:rPr lang="en-US"/>
              <a:t>© JAA Training Organisation (JAA TO) 2022. All rights reserved.  </a:t>
            </a:r>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83314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JAA TO Highlight Pictur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latin typeface="Montserrat ExtraBold" panose="00000900000000000000" pitchFamily="50" charset="0"/>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latin typeface="Montserrat" panose="00000500000000000000" pitchFamily="50"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E2DF50B9-733C-43C4-8D38-CEE1DD0F6069}" type="datetime1">
              <a:rPr lang="en-GB" smtClean="0"/>
              <a:t>14/06/2022</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r>
              <a:rPr lang="en-US"/>
              <a:t>© JAA Training Organisation (JAA TO) 2022. All rights reserved.  </a:t>
            </a:r>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pic>
        <p:nvPicPr>
          <p:cNvPr id="9" name="Picture 8" descr="Logo&#10;&#10;Description automatically generated">
            <a:extLst>
              <a:ext uri="{FF2B5EF4-FFF2-40B4-BE49-F238E27FC236}">
                <a16:creationId xmlns:a16="http://schemas.microsoft.com/office/drawing/2014/main" id="{F0F527DD-E3F3-4B3B-84AA-24B5C7816F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2550" y="5643512"/>
            <a:ext cx="1071042" cy="567552"/>
          </a:xfrm>
          <a:prstGeom prst="rect">
            <a:avLst/>
          </a:prstGeom>
        </p:spPr>
      </p:pic>
    </p:spTree>
    <p:extLst>
      <p:ext uri="{BB962C8B-B14F-4D97-AF65-F5344CB8AC3E}">
        <p14:creationId xmlns:p14="http://schemas.microsoft.com/office/powerpoint/2010/main" val="4210468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JAA TO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solidFill>
                <a:latin typeface="Montserrat ExtraBold" panose="00000900000000000000" pitchFamily="50"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2900" indent="-342900">
              <a:buFont typeface="Arial" panose="020B0604020202020204" pitchFamily="34" charset="0"/>
              <a:buChar char="•"/>
              <a:defRPr>
                <a:latin typeface="Bahnschrift" panose="020B0502040204020203" pitchFamily="34" charset="0"/>
                <a:cs typeface="Calibri" panose="020F0502020204030204" pitchFamily="34" charset="0"/>
              </a:defRPr>
            </a:lvl1pPr>
            <a:lvl2pPr>
              <a:defRPr>
                <a:latin typeface="Bahnschrift SemiBold SemiConden" panose="020B0502040204020203" pitchFamily="34" charset="0"/>
                <a:cs typeface="Calibri" panose="020F0502020204030204" pitchFamily="34" charset="0"/>
              </a:defRPr>
            </a:lvl2pPr>
            <a:lvl3pPr>
              <a:defRPr>
                <a:latin typeface="Bahnschrift" panose="020B0502040204020203" pitchFamily="34" charset="0"/>
                <a:cs typeface="Calibri" panose="020F0502020204030204" pitchFamily="34" charset="0"/>
              </a:defRPr>
            </a:lvl3pPr>
            <a:lvl4pPr>
              <a:defRPr>
                <a:latin typeface="Bahnschrift" panose="020B0502040204020203" pitchFamily="34" charset="0"/>
                <a:cs typeface="Calibri" panose="020F0502020204030204" pitchFamily="34" charset="0"/>
              </a:defRPr>
            </a:lvl4pPr>
            <a:lvl5pPr>
              <a:defRPr>
                <a:latin typeface="Bahnschrift" panose="020B0502040204020203"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9D714504-DF68-4F27-91F4-980FEC736578}" type="datetime1">
              <a:rPr lang="en-GB" smtClean="0"/>
              <a:t>14/06/2022</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a:t>© JAA Training Organisation (JAA TO) 2022. All rights reserved.  </a:t>
            </a:r>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92670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JAA TO Column Content Slide">
    <p:spTree>
      <p:nvGrpSpPr>
        <p:cNvPr id="1" name=""/>
        <p:cNvGrpSpPr/>
        <p:nvPr/>
      </p:nvGrpSpPr>
      <p:grpSpPr>
        <a:xfrm>
          <a:off x="0" y="0"/>
          <a:ext cx="0" cy="0"/>
          <a:chOff x="0" y="0"/>
          <a:chExt cx="0" cy="0"/>
        </a:xfrm>
      </p:grpSpPr>
      <p:sp>
        <p:nvSpPr>
          <p:cNvPr id="8" name="Title 7"/>
          <p:cNvSpPr>
            <a:spLocks noGrp="1"/>
          </p:cNvSpPr>
          <p:nvPr>
            <p:ph type="title"/>
          </p:nvPr>
        </p:nvSpPr>
        <p:spPr>
          <a:xfrm>
            <a:off x="1097280" y="361563"/>
            <a:ext cx="10058400" cy="870461"/>
          </a:xfrm>
        </p:spPr>
        <p:txBody>
          <a:bodyPr/>
          <a:lstStyle>
            <a:lvl1pPr>
              <a:defRPr>
                <a:solidFill>
                  <a:schemeClr val="accent2"/>
                </a:solidFill>
                <a:latin typeface="Montserrat ExtraBold" panose="00000900000000000000" pitchFamily="50" charset="0"/>
              </a:defRPr>
            </a:lvl1pPr>
          </a:lstStyle>
          <a:p>
            <a:r>
              <a:rPr lang="en-US"/>
              <a:t>Click to edit Master title style</a:t>
            </a:r>
            <a:endParaRPr lang="en-US" dirty="0"/>
          </a:p>
        </p:txBody>
      </p:sp>
      <p:sp>
        <p:nvSpPr>
          <p:cNvPr id="3" name="Content Placeholder 2"/>
          <p:cNvSpPr>
            <a:spLocks noGrp="1"/>
          </p:cNvSpPr>
          <p:nvPr>
            <p:ph sz="half" idx="1"/>
          </p:nvPr>
        </p:nvSpPr>
        <p:spPr>
          <a:xfrm>
            <a:off x="1097279" y="1657763"/>
            <a:ext cx="4639736" cy="3748193"/>
          </a:xfrm>
        </p:spPr>
        <p:txBody>
          <a:bodyPr/>
          <a:lstStyle>
            <a:lvl1pPr>
              <a:defRPr sz="1600">
                <a:latin typeface="Montserrat Light" panose="00000400000000000000" pitchFamily="50" charset="0"/>
              </a:defRPr>
            </a:lvl1pPr>
            <a:lvl2pPr>
              <a:defRPr>
                <a:latin typeface="Bahnschrift SemiBold SemiConden" panose="020B0502040204020203" pitchFamily="34" charset="0"/>
                <a:cs typeface="Calibri" panose="020F0502020204030204" pitchFamily="34" charset="0"/>
              </a:defRPr>
            </a:lvl2pPr>
            <a:lvl3pPr>
              <a:defRPr>
                <a:latin typeface="Bahnschrift" panose="020B0502040204020203" pitchFamily="34" charset="0"/>
                <a:cs typeface="Calibri" panose="020F0502020204030204" pitchFamily="34" charset="0"/>
              </a:defRPr>
            </a:lvl3pPr>
            <a:lvl4pPr>
              <a:defRPr>
                <a:latin typeface="Bahnschrift" panose="020B0502040204020203" pitchFamily="34" charset="0"/>
                <a:cs typeface="Calibri" panose="020F0502020204030204" pitchFamily="34" charset="0"/>
              </a:defRPr>
            </a:lvl4pPr>
            <a:lvl5pPr>
              <a:defRPr>
                <a:latin typeface="Bahnschrift" panose="020B0502040204020203"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3" y="1657763"/>
            <a:ext cx="4639736" cy="3748194"/>
          </a:xfrm>
        </p:spPr>
        <p:txBody>
          <a:bodyPr/>
          <a:lstStyle>
            <a:lvl1pPr>
              <a:defRPr sz="1600">
                <a:latin typeface="Montserrat Light" panose="00000400000000000000" pitchFamily="50" charset="0"/>
              </a:defRPr>
            </a:lvl1pPr>
            <a:lvl2pPr>
              <a:defRPr>
                <a:latin typeface="Bahnschrift SemiBold SemiConden" panose="020B0502040204020203" pitchFamily="34" charset="0"/>
                <a:cs typeface="Calibri" panose="020F0502020204030204" pitchFamily="34" charset="0"/>
              </a:defRPr>
            </a:lvl2pPr>
            <a:lvl3pPr>
              <a:defRPr>
                <a:latin typeface="Bahnschrift" panose="020B0502040204020203" pitchFamily="34" charset="0"/>
                <a:cs typeface="Calibri" panose="020F0502020204030204" pitchFamily="34" charset="0"/>
              </a:defRPr>
            </a:lvl3pPr>
            <a:lvl4pPr>
              <a:defRPr>
                <a:latin typeface="Bahnschrift" panose="020B0502040204020203" pitchFamily="34" charset="0"/>
                <a:cs typeface="Calibri" panose="020F0502020204030204" pitchFamily="34" charset="0"/>
              </a:defRPr>
            </a:lvl4pPr>
            <a:lvl5pPr>
              <a:defRPr>
                <a:latin typeface="Bahnschrift" panose="020B0502040204020203"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AA548459-D2E7-48A7-95D9-2F5A7235A9A7}" type="datetime1">
              <a:rPr lang="en-GB" smtClean="0"/>
              <a:t>14/06/2022</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r>
              <a:rPr lang="en-US"/>
              <a:t>© JAA Training Organisation (JAA TO) 2022. All rights reserved.  </a:t>
            </a:r>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666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AA TO Comparison Content Slide">
    <p:spTree>
      <p:nvGrpSpPr>
        <p:cNvPr id="1" name=""/>
        <p:cNvGrpSpPr/>
        <p:nvPr/>
      </p:nvGrpSpPr>
      <p:grpSpPr>
        <a:xfrm>
          <a:off x="0" y="0"/>
          <a:ext cx="0" cy="0"/>
          <a:chOff x="0" y="0"/>
          <a:chExt cx="0" cy="0"/>
        </a:xfrm>
      </p:grpSpPr>
      <p:sp>
        <p:nvSpPr>
          <p:cNvPr id="10" name="Title 9"/>
          <p:cNvSpPr>
            <a:spLocks noGrp="1"/>
          </p:cNvSpPr>
          <p:nvPr>
            <p:ph type="title"/>
          </p:nvPr>
        </p:nvSpPr>
        <p:spPr>
          <a:xfrm>
            <a:off x="1097279" y="403762"/>
            <a:ext cx="10058400" cy="834835"/>
          </a:xfrm>
        </p:spPr>
        <p:txBody>
          <a:bodyPr/>
          <a:lstStyle>
            <a:lvl1pPr>
              <a:defRPr>
                <a:solidFill>
                  <a:schemeClr val="tx1"/>
                </a:solidFill>
                <a:latin typeface="Montserrat ExtraBold" panose="00000900000000000000" pitchFamily="50" charset="0"/>
              </a:defRPr>
            </a:lvl1pPr>
          </a:lstStyle>
          <a:p>
            <a:r>
              <a:rPr lang="en-US"/>
              <a:t>Click to edit Master title style</a:t>
            </a:r>
            <a:endParaRPr lang="en-US" dirty="0"/>
          </a:p>
        </p:txBody>
      </p:sp>
      <p:sp>
        <p:nvSpPr>
          <p:cNvPr id="3" name="Text Placeholder 2"/>
          <p:cNvSpPr>
            <a:spLocks noGrp="1"/>
          </p:cNvSpPr>
          <p:nvPr>
            <p:ph type="body" idx="1"/>
          </p:nvPr>
        </p:nvSpPr>
        <p:spPr>
          <a:xfrm>
            <a:off x="1097279" y="1659576"/>
            <a:ext cx="4639736" cy="736282"/>
          </a:xfrm>
        </p:spPr>
        <p:txBody>
          <a:bodyPr lIns="91440" rIns="91440" anchor="ctr">
            <a:normAutofit/>
          </a:bodyPr>
          <a:lstStyle>
            <a:lvl1pPr marL="0" indent="0">
              <a:buNone/>
              <a:defRPr sz="1800" b="0" cap="all" baseline="0">
                <a:solidFill>
                  <a:schemeClr val="accent2"/>
                </a:solidFill>
                <a:latin typeface="Montserrat ExtraBold" panose="000009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79" y="2560450"/>
            <a:ext cx="4639736" cy="2910821"/>
          </a:xfrm>
        </p:spPr>
        <p:txBody>
          <a:bodyPr/>
          <a:lstStyle>
            <a:lvl1pPr>
              <a:defRPr sz="1600">
                <a:latin typeface="Montserrat Light" panose="00000400000000000000" pitchFamily="50" charset="0"/>
              </a:defRPr>
            </a:lvl1pPr>
            <a:lvl2pPr>
              <a:defRPr>
                <a:latin typeface="Bahnschrift SemiBold SemiConden" panose="020B0502040204020203" pitchFamily="34" charset="0"/>
                <a:cs typeface="Calibri" panose="020F0502020204030204" pitchFamily="34" charset="0"/>
              </a:defRPr>
            </a:lvl2pPr>
            <a:lvl3pPr>
              <a:defRPr>
                <a:latin typeface="Bahnschrift" panose="020B0502040204020203" pitchFamily="34" charset="0"/>
                <a:cs typeface="Calibri" panose="020F0502020204030204" pitchFamily="34" charset="0"/>
              </a:defRPr>
            </a:lvl3pPr>
            <a:lvl4pPr>
              <a:defRPr>
                <a:latin typeface="Bahnschrift" panose="020B0502040204020203" pitchFamily="34" charset="0"/>
                <a:cs typeface="Calibri" panose="020F0502020204030204" pitchFamily="34" charset="0"/>
              </a:defRPr>
            </a:lvl4pPr>
            <a:lvl5pPr>
              <a:defRPr>
                <a:latin typeface="Bahnschrift" panose="020B0502040204020203"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3" y="1659576"/>
            <a:ext cx="4639736" cy="736282"/>
          </a:xfrm>
        </p:spPr>
        <p:txBody>
          <a:bodyPr lIns="91440" rIns="91440" anchor="ctr">
            <a:normAutofit/>
          </a:bodyPr>
          <a:lstStyle>
            <a:lvl1pPr marL="0" indent="0">
              <a:buNone/>
              <a:defRPr sz="1800" b="0" cap="all" baseline="0">
                <a:solidFill>
                  <a:schemeClr val="accent2"/>
                </a:solidFill>
                <a:latin typeface="Montserrat ExtraBold" panose="000009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3" y="2560449"/>
            <a:ext cx="4639736" cy="2910821"/>
          </a:xfrm>
        </p:spPr>
        <p:txBody>
          <a:bodyPr/>
          <a:lstStyle>
            <a:lvl1pPr>
              <a:defRPr sz="1600">
                <a:latin typeface="Montserrat Light" panose="00000400000000000000" pitchFamily="50" charset="0"/>
              </a:defRPr>
            </a:lvl1pPr>
            <a:lvl2pPr>
              <a:defRPr>
                <a:latin typeface="Bahnschrift SemiBold SemiConden" panose="020B0502040204020203" pitchFamily="34" charset="0"/>
                <a:cs typeface="Calibri" panose="020F0502020204030204" pitchFamily="34" charset="0"/>
              </a:defRPr>
            </a:lvl2pPr>
            <a:lvl3pPr>
              <a:defRPr>
                <a:latin typeface="Bahnschrift" panose="020B0502040204020203" pitchFamily="34" charset="0"/>
                <a:cs typeface="Calibri" panose="020F0502020204030204" pitchFamily="34" charset="0"/>
              </a:defRPr>
            </a:lvl3pPr>
            <a:lvl4pPr>
              <a:defRPr>
                <a:latin typeface="Bahnschrift" panose="020B0502040204020203" pitchFamily="34" charset="0"/>
                <a:cs typeface="Calibri" panose="020F0502020204030204" pitchFamily="34" charset="0"/>
              </a:defRPr>
            </a:lvl4pPr>
            <a:lvl5pPr>
              <a:defRPr>
                <a:latin typeface="Bahnschrift" panose="020B0502040204020203"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70328CBF-2F70-486B-8910-B5F27E7EE093}" type="datetime1">
              <a:rPr lang="en-GB" smtClean="0"/>
              <a:t>14/06/2022</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a:t>© JAA Training Organisation (JAA TO) 2022. All rights reserved.  </a:t>
            </a:r>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6819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AA TO Title Only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solidFill>
                <a:latin typeface="Montserrat ExtraBold" panose="00000900000000000000" pitchFamily="50" charset="0"/>
              </a:defRPr>
            </a:lvl1p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EAA63D51-1F59-4366-B2E2-6664CD5076FB}" type="datetime1">
              <a:rPr lang="en-GB" smtClean="0"/>
              <a:t>14/06/2022</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r>
              <a:rPr lang="en-US"/>
              <a:t>© JAA Training Organisation (JAA TO) 2022. All rights reserved.  </a:t>
            </a:r>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1186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JAA TO Blank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F38F8AE-A279-40ED-9A1B-17BF457AEBE1}" type="datetime1">
              <a:rPr lang="en-GB" smtClean="0"/>
              <a:t>14/06/2022</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a:t>© JAA Training Organisation (JAA TO) 2022. All rights reserved.  </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01422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JAA TO Content with Caption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2938" y="812799"/>
            <a:ext cx="3517567" cy="1638954"/>
          </a:xfrm>
        </p:spPr>
        <p:txBody>
          <a:bodyPr anchor="b">
            <a:normAutofit/>
          </a:bodyPr>
          <a:lstStyle>
            <a:lvl1pPr>
              <a:lnSpc>
                <a:spcPct val="90000"/>
              </a:lnSpc>
              <a:defRPr sz="3600" b="0">
                <a:solidFill>
                  <a:srgbClr val="FFFFFF"/>
                </a:solidFill>
                <a:latin typeface="Montserrat ExtraBold" panose="00000900000000000000"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lvl1pPr>
              <a:defRPr>
                <a:latin typeface="Montserrat Light" panose="00000400000000000000" pitchFamily="50" charset="0"/>
              </a:defRPr>
            </a:lvl1pPr>
            <a:lvl2pPr>
              <a:defRPr>
                <a:latin typeface="Bahnschrift SemiBold SemiConden" panose="020B0502040204020203" pitchFamily="34" charset="0"/>
                <a:cs typeface="Calibri" panose="020F0502020204030204" pitchFamily="34" charset="0"/>
              </a:defRPr>
            </a:lvl2pPr>
            <a:lvl3pPr>
              <a:defRPr>
                <a:latin typeface="Bahnschrift" panose="020B0502040204020203" pitchFamily="34" charset="0"/>
                <a:cs typeface="Calibri" panose="020F0502020204030204" pitchFamily="34" charset="0"/>
              </a:defRPr>
            </a:lvl3pPr>
            <a:lvl4pPr>
              <a:defRPr>
                <a:latin typeface="Bahnschrift" panose="020B0502040204020203" pitchFamily="34" charset="0"/>
                <a:cs typeface="Calibri" panose="020F0502020204030204" pitchFamily="34" charset="0"/>
              </a:defRPr>
            </a:lvl4pPr>
            <a:lvl5pPr>
              <a:defRPr>
                <a:latin typeface="Bahnschrift" panose="020B0502040204020203"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BF8363C0-5ABD-430D-85B3-6429F827A8FB}" type="datetime1">
              <a:rPr lang="en-GB" smtClean="0"/>
              <a:t>14/06/2022</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r>
              <a:rPr lang="en-US"/>
              <a:t>© JAA Training Organisation (JAA TO) 2022. All rights reserved.  </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
        <p:nvSpPr>
          <p:cNvPr id="12" name="Picture Placeholder 11">
            <a:extLst>
              <a:ext uri="{FF2B5EF4-FFF2-40B4-BE49-F238E27FC236}">
                <a16:creationId xmlns:a16="http://schemas.microsoft.com/office/drawing/2014/main" id="{653DBD0F-0B48-4F64-BA83-A857BC62D458}"/>
              </a:ext>
            </a:extLst>
          </p:cNvPr>
          <p:cNvSpPr>
            <a:spLocks noGrp="1"/>
          </p:cNvSpPr>
          <p:nvPr>
            <p:ph type="pic" sz="quarter" idx="13"/>
          </p:nvPr>
        </p:nvSpPr>
        <p:spPr>
          <a:xfrm>
            <a:off x="642605" y="2658966"/>
            <a:ext cx="3517900" cy="3448589"/>
          </a:xfrm>
        </p:spPr>
        <p:txBody>
          <a:bodyPr/>
          <a:lstStyle>
            <a:lvl1pPr>
              <a:defRPr>
                <a:solidFill>
                  <a:schemeClr val="bg1"/>
                </a:solidFill>
                <a:latin typeface="Montserrat Light" panose="00000400000000000000" pitchFamily="50" charset="0"/>
              </a:defRPr>
            </a:lvl1pPr>
          </a:lstStyle>
          <a:p>
            <a:endParaRPr lang="en-NL" dirty="0"/>
          </a:p>
        </p:txBody>
      </p:sp>
    </p:spTree>
    <p:extLst>
      <p:ext uri="{BB962C8B-B14F-4D97-AF65-F5344CB8AC3E}">
        <p14:creationId xmlns:p14="http://schemas.microsoft.com/office/powerpoint/2010/main" val="1933282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JAA TO Highlight Pictur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latin typeface="Montserrat ExtraBold" panose="00000900000000000000" pitchFamily="50" charset="0"/>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latin typeface="Montserrat Light" panose="00000400000000000000" pitchFamily="50"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vl1pPr>
          </a:lstStyle>
          <a:p>
            <a:fld id="{3D3ED4F5-835B-4D11-BFD0-44A12CE9122E}" type="datetime1">
              <a:rPr lang="en-GB" smtClean="0"/>
              <a:t>14/06/2022</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r>
              <a:rPr lang="en-US"/>
              <a:t>© JAA Training Organisation (JAA TO) 2022. All rights reserved.  </a:t>
            </a:r>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23267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66800" y="314696"/>
            <a:ext cx="10058400" cy="98921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1692886"/>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928277B9-64B8-45CE-8021-3AF529ECC6E6}" type="datetime1">
              <a:rPr lang="en-GB" smtClean="0"/>
              <a:t>14/06/2022</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r>
              <a:rPr lang="en-US"/>
              <a:t>© JAA Training Organisation (JAA TO) 2022. All rights reserved.  </a:t>
            </a:r>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43000" y="1398616"/>
            <a:ext cx="99669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D9A0331A-1309-41A2-93D0-A7E8708EDD1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702550" y="5643512"/>
            <a:ext cx="1071042" cy="567552"/>
          </a:xfrm>
          <a:prstGeom prst="rect">
            <a:avLst/>
          </a:prstGeom>
        </p:spPr>
      </p:pic>
    </p:spTree>
    <p:extLst>
      <p:ext uri="{BB962C8B-B14F-4D97-AF65-F5344CB8AC3E}">
        <p14:creationId xmlns:p14="http://schemas.microsoft.com/office/powerpoint/2010/main" val="303498223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43" r:id="rId4"/>
    <p:sldLayoutId id="2147483738" r:id="rId5"/>
    <p:sldLayoutId id="2147483732" r:id="rId6"/>
    <p:sldLayoutId id="2147483733" r:id="rId7"/>
    <p:sldLayoutId id="2147483734" r:id="rId8"/>
    <p:sldLayoutId id="2147483735" r:id="rId9"/>
    <p:sldLayoutId id="2147483736" r:id="rId10"/>
    <p:sldLayoutId id="2147483737" r:id="rId11"/>
  </p:sldLayoutIdLst>
  <p:hf sldNum="0" hdr="0" dt="0"/>
  <p:txStyles>
    <p:titleStyle>
      <a:lvl1pPr algn="l" defTabSz="914400" rtl="0" eaLnBrk="1" latinLnBrk="0" hangingPunct="1">
        <a:lnSpc>
          <a:spcPct val="90000"/>
        </a:lnSpc>
        <a:spcBef>
          <a:spcPct val="0"/>
        </a:spcBef>
        <a:buNone/>
        <a:defRPr sz="4700" i="0" kern="1200" spc="-50" baseline="0">
          <a:solidFill>
            <a:schemeClr val="tx1"/>
          </a:solidFill>
          <a:latin typeface="Montserrat ExtraBold" panose="00000900000000000000" pitchFamily="50" charset="0"/>
          <a:ea typeface="+mj-ea"/>
          <a:cs typeface="+mj-cs"/>
        </a:defRPr>
      </a:lvl1pPr>
    </p:titleStyle>
    <p:bodyStyle>
      <a:lvl1pPr marL="342900" indent="-342900" algn="l" defTabSz="914400" rtl="0" eaLnBrk="1" latinLnBrk="0" hangingPunct="1">
        <a:lnSpc>
          <a:spcPct val="110000"/>
        </a:lnSpc>
        <a:spcBef>
          <a:spcPts val="1200"/>
        </a:spcBef>
        <a:spcAft>
          <a:spcPts val="200"/>
        </a:spcAft>
        <a:buClr>
          <a:schemeClr val="accent1"/>
        </a:buClr>
        <a:buSzPct val="100000"/>
        <a:buFont typeface="Arial" panose="020B0604020202020204" pitchFamily="34" charset="0"/>
        <a:buChar char="•"/>
        <a:defRPr sz="1800" kern="1200">
          <a:solidFill>
            <a:schemeClr val="accent2"/>
          </a:solidFill>
          <a:latin typeface="Bahnschrift" panose="020B0502040204020203" pitchFamily="34" charset="0"/>
          <a:ea typeface="+mn-ea"/>
          <a:cs typeface="Calibri" panose="020F0502020204030204" pitchFamily="34" charset="0"/>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bg2"/>
          </a:solidFill>
          <a:latin typeface="Bahnschrift SemiBold SemiConden" panose="020B0502040204020203" pitchFamily="34" charset="0"/>
          <a:ea typeface="+mn-ea"/>
          <a:cs typeface="Calibri" panose="020F0502020204030204" pitchFamily="34" charset="0"/>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bg2"/>
          </a:solidFill>
          <a:latin typeface="Bahnschrift" panose="020B0502040204020203" pitchFamily="34" charset="0"/>
          <a:ea typeface="+mn-ea"/>
          <a:cs typeface="Calibri" panose="020F0502020204030204" pitchFamily="34" charset="0"/>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bg2"/>
          </a:solidFill>
          <a:latin typeface="Bahnschrift" panose="020B0502040204020203" pitchFamily="34" charset="0"/>
          <a:ea typeface="+mn-ea"/>
          <a:cs typeface="Calibri" panose="020F0502020204030204" pitchFamily="34" charset="0"/>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bg2"/>
          </a:solidFill>
          <a:latin typeface="Bahnschrift" panose="020B0502040204020203"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noRot="1" noMove="1" noResize="1" noEditPoints="1" noAdjustHandles="1" noChangeArrowheads="1" noChangeShapeType="1"/>
          </p:cNvSpPr>
          <p:nvPr>
            <p:ph type="title"/>
          </p:nvPr>
        </p:nvSpPr>
        <p:spPr>
          <a:xfrm>
            <a:off x="1066800" y="314696"/>
            <a:ext cx="10058400" cy="98921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noRot="1" noMove="1" noResize="1" noEditPoints="1" noAdjustHandles="1" noChangeArrowheads="1" noChangeShapeType="1"/>
          </p:cNvSpPr>
          <p:nvPr>
            <p:ph type="body" idx="1"/>
          </p:nvPr>
        </p:nvSpPr>
        <p:spPr>
          <a:xfrm>
            <a:off x="1066800" y="1692886"/>
            <a:ext cx="10058400" cy="3760891"/>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26F275A0-FAB9-4D18-9323-AE59AA82BCC3}" type="datetime1">
              <a:rPr lang="en-GB" smtClean="0"/>
              <a:t>14/06/2022</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r>
              <a:rPr lang="en-US"/>
              <a:t>© JAA Training Organisation (JAA TO) 2022. All rights reserved.  </a:t>
            </a:r>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43000" y="1398616"/>
            <a:ext cx="99669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D9A0331A-1309-41A2-93D0-A7E8708EDD1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702550" y="5643512"/>
            <a:ext cx="1071042" cy="567552"/>
          </a:xfrm>
          <a:prstGeom prst="rect">
            <a:avLst/>
          </a:prstGeom>
        </p:spPr>
      </p:pic>
    </p:spTree>
    <p:extLst>
      <p:ext uri="{BB962C8B-B14F-4D97-AF65-F5344CB8AC3E}">
        <p14:creationId xmlns:p14="http://schemas.microsoft.com/office/powerpoint/2010/main" val="41375483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Lst>
  <p:hf sldNum="0" hdr="0" dt="0"/>
  <p:txStyles>
    <p:titleStyle>
      <a:lvl1pPr algn="l" defTabSz="914400" rtl="0" eaLnBrk="1" latinLnBrk="0" hangingPunct="1">
        <a:lnSpc>
          <a:spcPct val="90000"/>
        </a:lnSpc>
        <a:spcBef>
          <a:spcPct val="0"/>
        </a:spcBef>
        <a:buNone/>
        <a:defRPr sz="4700" i="0" kern="1200" spc="-50" baseline="0">
          <a:solidFill>
            <a:schemeClr val="tx1"/>
          </a:solidFill>
          <a:latin typeface="Montserrat ExtraBold" panose="00000900000000000000" pitchFamily="50" charset="0"/>
          <a:ea typeface="+mj-ea"/>
          <a:cs typeface="+mj-cs"/>
        </a:defRPr>
      </a:lvl1pPr>
    </p:titleStyle>
    <p:bodyStyle>
      <a:lvl1pPr marL="342900" indent="-342900" algn="l" defTabSz="914400" rtl="0" eaLnBrk="1" latinLnBrk="0" hangingPunct="1">
        <a:lnSpc>
          <a:spcPct val="110000"/>
        </a:lnSpc>
        <a:spcBef>
          <a:spcPts val="1200"/>
        </a:spcBef>
        <a:spcAft>
          <a:spcPts val="200"/>
        </a:spcAft>
        <a:buClr>
          <a:schemeClr val="accent1"/>
        </a:buClr>
        <a:buSzPct val="100000"/>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Calibri Light" panose="020F0302020204030204" pitchFamily="34" charset="0"/>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600" b="1" kern="1200">
          <a:solidFill>
            <a:schemeClr val="bg2"/>
          </a:solidFill>
          <a:latin typeface="Roboto" panose="02000000000000000000" pitchFamily="2" charset="0"/>
          <a:ea typeface="Roboto" panose="02000000000000000000" pitchFamily="2" charset="0"/>
          <a:cs typeface="Calibri" panose="020F0502020204030204" pitchFamily="34" charset="0"/>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bg2"/>
          </a:solidFill>
          <a:latin typeface="Roboto Light" panose="02000000000000000000" pitchFamily="2" charset="0"/>
          <a:ea typeface="Roboto Light" panose="02000000000000000000" pitchFamily="2" charset="0"/>
          <a:cs typeface="Calibri" panose="020F0502020204030204" pitchFamily="34" charset="0"/>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bg2"/>
          </a:solidFill>
          <a:latin typeface="Roboto Light" panose="02000000000000000000" pitchFamily="2" charset="0"/>
          <a:ea typeface="Roboto Light" panose="02000000000000000000" pitchFamily="2" charset="0"/>
          <a:cs typeface="Calibri" panose="020F0502020204030204" pitchFamily="34" charset="0"/>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bg2"/>
          </a:solidFill>
          <a:latin typeface="Roboto Light" panose="02000000000000000000" pitchFamily="2" charset="0"/>
          <a:ea typeface="Roboto Light" panose="02000000000000000000" pitchFamily="2" charset="0"/>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14.pn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www.jaato.com/"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Title 1">
            <a:extLst>
              <a:ext uri="{FF2B5EF4-FFF2-40B4-BE49-F238E27FC236}">
                <a16:creationId xmlns:a16="http://schemas.microsoft.com/office/drawing/2014/main" id="{78FD68DA-43BA-4508-8DE2-BA9BB7B2FA5B}"/>
              </a:ext>
            </a:extLst>
          </p:cNvPr>
          <p:cNvSpPr>
            <a:spLocks noGrp="1" noRot="1" noMove="1" noResize="1" noEditPoints="1" noAdjustHandles="1" noChangeArrowheads="1" noChangeShapeType="1"/>
          </p:cNvSpPr>
          <p:nvPr>
            <p:ph type="ctrTitle"/>
          </p:nvPr>
        </p:nvSpPr>
        <p:spPr>
          <a:xfrm>
            <a:off x="5289754" y="639097"/>
            <a:ext cx="6506612" cy="3686015"/>
          </a:xfrm>
        </p:spPr>
        <p:txBody>
          <a:bodyPr>
            <a:normAutofit fontScale="90000"/>
          </a:bodyPr>
          <a:lstStyle/>
          <a:p>
            <a:pPr>
              <a:spcAft>
                <a:spcPts val="1200"/>
              </a:spcAft>
            </a:pPr>
            <a:br>
              <a:rPr lang="en-US" sz="3600" dirty="0"/>
            </a:br>
            <a:br>
              <a:rPr kumimoji="0" lang="en-US" sz="3600" b="0" i="0" u="none" strike="noStrike" kern="1200" cap="none" spc="-50" normalizeH="0" baseline="0" noProof="0" dirty="0">
                <a:ln>
                  <a:noFill/>
                </a:ln>
                <a:effectLst/>
                <a:uLnTx/>
                <a:uFillTx/>
                <a:latin typeface="Montserrat ExtraBold" panose="00000900000000000000" pitchFamily="50" charset="0"/>
                <a:ea typeface="+mj-ea"/>
                <a:cs typeface="+mj-cs"/>
              </a:rPr>
            </a:br>
            <a:br>
              <a:rPr kumimoji="0" lang="en-US" sz="3600" b="0" i="0" u="none" strike="noStrike" kern="1200" cap="none" spc="-50" normalizeH="0" baseline="0" noProof="0" dirty="0">
                <a:ln>
                  <a:noFill/>
                </a:ln>
                <a:effectLst/>
                <a:uLnTx/>
                <a:uFillTx/>
                <a:latin typeface="Montserrat ExtraBold" panose="00000900000000000000" pitchFamily="50" charset="0"/>
                <a:ea typeface="+mj-ea"/>
                <a:cs typeface="+mj-cs"/>
              </a:rPr>
            </a:br>
            <a:r>
              <a:rPr kumimoji="0" lang="en-US" sz="3600" b="0" i="0" u="none" strike="noStrike" kern="1200" cap="none" spc="-50" normalizeH="0" baseline="0" noProof="0" dirty="0">
                <a:ln>
                  <a:noFill/>
                </a:ln>
                <a:effectLst/>
                <a:uLnTx/>
                <a:uFillTx/>
                <a:latin typeface="Montserrat ExtraBold" panose="00000900000000000000" pitchFamily="50" charset="0"/>
                <a:ea typeface="+mj-ea"/>
                <a:cs typeface="+mj-cs"/>
              </a:rPr>
              <a:t>International Conference</a:t>
            </a:r>
            <a:br>
              <a:rPr kumimoji="0" lang="en-US" sz="3600" b="0" i="0" u="none" strike="noStrike" kern="1200" cap="none" spc="-50" normalizeH="0" baseline="0" noProof="0" dirty="0">
                <a:ln>
                  <a:noFill/>
                </a:ln>
                <a:effectLst/>
                <a:uLnTx/>
                <a:uFillTx/>
                <a:latin typeface="Montserrat ExtraBold" panose="00000900000000000000" pitchFamily="50" charset="0"/>
                <a:ea typeface="+mj-ea"/>
                <a:cs typeface="+mj-cs"/>
              </a:rPr>
            </a:br>
            <a:br>
              <a:rPr kumimoji="0" lang="en-US" sz="3600" b="0" i="0" u="none" strike="noStrike" kern="1200" cap="none" spc="-50" normalizeH="0" baseline="0" noProof="0" dirty="0">
                <a:ln>
                  <a:noFill/>
                </a:ln>
                <a:effectLst/>
                <a:uLnTx/>
                <a:uFillTx/>
                <a:latin typeface="Montserrat ExtraBold" panose="00000900000000000000" pitchFamily="50" charset="0"/>
                <a:ea typeface="+mj-ea"/>
                <a:cs typeface="+mj-cs"/>
              </a:rPr>
            </a:br>
            <a:br>
              <a:rPr kumimoji="0" lang="en-US" sz="3600" b="0" i="0" u="none" strike="noStrike" kern="1200" cap="none" spc="-50" normalizeH="0" baseline="0" noProof="0" dirty="0">
                <a:ln>
                  <a:noFill/>
                </a:ln>
                <a:effectLst/>
                <a:uLnTx/>
                <a:uFillTx/>
                <a:latin typeface="Montserrat ExtraBold" panose="00000900000000000000" pitchFamily="50" charset="0"/>
                <a:ea typeface="+mj-ea"/>
                <a:cs typeface="+mj-cs"/>
              </a:rPr>
            </a:br>
            <a:br>
              <a:rPr kumimoji="0" lang="en-US" sz="3600" b="0" i="0" u="none" strike="noStrike" kern="1200" cap="none" spc="-50" normalizeH="0" baseline="0" noProof="0" dirty="0">
                <a:ln>
                  <a:noFill/>
                </a:ln>
                <a:effectLst/>
                <a:uLnTx/>
                <a:uFillTx/>
                <a:latin typeface="Montserrat ExtraBold" panose="00000900000000000000" pitchFamily="50" charset="0"/>
                <a:ea typeface="+mj-ea"/>
                <a:cs typeface="+mj-cs"/>
              </a:rPr>
            </a:br>
            <a:r>
              <a:rPr kumimoji="0" lang="en-US" sz="2400" i="0" u="none" strike="noStrike" kern="1200" cap="none" spc="-50" normalizeH="0" baseline="0" noProof="0" dirty="0">
                <a:ln>
                  <a:noFill/>
                </a:ln>
                <a:solidFill>
                  <a:srgbClr val="103246"/>
                </a:solidFill>
                <a:effectLst/>
                <a:uLnTx/>
                <a:uFillTx/>
                <a:latin typeface="Montserrat" panose="00000500000000000000" pitchFamily="2" charset="0"/>
              </a:rPr>
              <a:t>The impact of Covid-19 on air transport / lessons learned / preparing for the future</a:t>
            </a:r>
            <a:endParaRPr lang="en-US" sz="2400" dirty="0">
              <a:solidFill>
                <a:schemeClr val="accent2"/>
              </a:solidFill>
              <a:latin typeface="Montserrat" panose="00000500000000000000" pitchFamily="2" charset="0"/>
            </a:endParaRPr>
          </a:p>
        </p:txBody>
      </p:sp>
      <p:sp>
        <p:nvSpPr>
          <p:cNvPr id="3" name="Subtitle 2">
            <a:extLst>
              <a:ext uri="{FF2B5EF4-FFF2-40B4-BE49-F238E27FC236}">
                <a16:creationId xmlns:a16="http://schemas.microsoft.com/office/drawing/2014/main" id="{A8E9CFF2-3777-4FF4-A759-8491175B0B7C}"/>
              </a:ext>
            </a:extLst>
          </p:cNvPr>
          <p:cNvSpPr>
            <a:spLocks noGrp="1" noRot="1" noMove="1" noResize="1" noEditPoints="1" noAdjustHandles="1" noChangeArrowheads="1" noChangeShapeType="1"/>
          </p:cNvSpPr>
          <p:nvPr>
            <p:ph type="subTitle" idx="1"/>
          </p:nvPr>
        </p:nvSpPr>
        <p:spPr>
          <a:xfrm>
            <a:off x="5289752" y="4672738"/>
            <a:ext cx="6094831" cy="910547"/>
          </a:xfrm>
        </p:spPr>
        <p:txBody>
          <a:bodyPr>
            <a:normAutofit/>
          </a:bodyPr>
          <a:lstStyle/>
          <a:p>
            <a:pPr algn="ctr"/>
            <a:r>
              <a:rPr lang="en-US" sz="2000" dirty="0">
                <a:solidFill>
                  <a:schemeClr val="accent2"/>
                </a:solidFill>
              </a:rPr>
              <a:t>Cyprus - 14 June 2022</a:t>
            </a:r>
          </a:p>
        </p:txBody>
      </p:sp>
      <p:cxnSp>
        <p:nvCxnSpPr>
          <p:cNvPr id="24" name="Straight Connector 23">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10A9173-B54B-4882-ADAD-96F6CAF35CAF}"/>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6312" r="38762"/>
          <a:stretch/>
        </p:blipFill>
        <p:spPr>
          <a:xfrm>
            <a:off x="0" y="0"/>
            <a:ext cx="4635314" cy="6858000"/>
          </a:xfrm>
          <a:prstGeom prst="rect">
            <a:avLst/>
          </a:prstGeom>
        </p:spPr>
      </p:pic>
      <p:pic>
        <p:nvPicPr>
          <p:cNvPr id="6" name="Picture 5" descr="Logo&#10;&#10;Description automatically generated">
            <a:extLst>
              <a:ext uri="{FF2B5EF4-FFF2-40B4-BE49-F238E27FC236}">
                <a16:creationId xmlns:a16="http://schemas.microsoft.com/office/drawing/2014/main" id="{996F6F9F-C9F9-40E8-9863-D08F28836B25}"/>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9762794" y="558618"/>
            <a:ext cx="1620793" cy="858869"/>
          </a:xfrm>
          <a:prstGeom prst="rect">
            <a:avLst/>
          </a:prstGeom>
          <a:ln>
            <a:noFill/>
          </a:ln>
          <a:effectLst>
            <a:outerShdw blurRad="292100" dist="139700" dir="2700000" algn="tl" rotWithShape="0">
              <a:srgbClr val="333333">
                <a:alpha val="65000"/>
              </a:srgbClr>
            </a:outerShdw>
          </a:effectLst>
        </p:spPr>
      </p:pic>
      <p:grpSp>
        <p:nvGrpSpPr>
          <p:cNvPr id="12" name="Group 11">
            <a:extLst>
              <a:ext uri="{FF2B5EF4-FFF2-40B4-BE49-F238E27FC236}">
                <a16:creationId xmlns:a16="http://schemas.microsoft.com/office/drawing/2014/main" id="{8A08C2D0-FB80-4267-82BD-2AB7E059CE49}"/>
              </a:ext>
            </a:extLst>
          </p:cNvPr>
          <p:cNvGrpSpPr>
            <a:grpSpLocks noGrp="1" noUngrp="1" noRot="1" noMove="1" noResize="1"/>
          </p:cNvGrpSpPr>
          <p:nvPr/>
        </p:nvGrpSpPr>
        <p:grpSpPr>
          <a:xfrm>
            <a:off x="5196273" y="5562439"/>
            <a:ext cx="5867588" cy="736943"/>
            <a:chOff x="5196273" y="5562439"/>
            <a:chExt cx="5867588" cy="736943"/>
          </a:xfrm>
        </p:grpSpPr>
        <p:pic>
          <p:nvPicPr>
            <p:cNvPr id="17" name="Picture 16" descr="Logo&#10;&#10;Description automatically generated">
              <a:extLst>
                <a:ext uri="{FF2B5EF4-FFF2-40B4-BE49-F238E27FC236}">
                  <a16:creationId xmlns:a16="http://schemas.microsoft.com/office/drawing/2014/main" id="{3EBC5198-F131-4A88-BB36-365B55198245}"/>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10256481" y="5689042"/>
              <a:ext cx="807380" cy="481198"/>
            </a:xfrm>
            <a:prstGeom prst="rect">
              <a:avLst/>
            </a:prstGeom>
            <a:ln>
              <a:noFill/>
            </a:ln>
            <a:effectLst>
              <a:outerShdw blurRad="292100" dist="139700" dir="2700000" algn="tl" rotWithShape="0">
                <a:srgbClr val="333333">
                  <a:alpha val="65000"/>
                </a:srgbClr>
              </a:outerShdw>
            </a:effectLst>
          </p:spPr>
        </p:pic>
        <p:pic>
          <p:nvPicPr>
            <p:cNvPr id="18" name="Picture 17" descr="Logo&#10;&#10;Description automatically generated">
              <a:extLst>
                <a:ext uri="{FF2B5EF4-FFF2-40B4-BE49-F238E27FC236}">
                  <a16:creationId xmlns:a16="http://schemas.microsoft.com/office/drawing/2014/main" id="{4AF651B2-8CA0-403A-995C-947D81ADF42F}"/>
                </a:ext>
              </a:extLst>
            </p:cNvPr>
            <p:cNvPicPr>
              <a:picLocks noGrp="1" noRot="1" noChangeAspect="1" noMove="1" noResize="1" noEditPoints="1" noAdjustHandles="1" noChangeArrowheads="1" noChangeShapeType="1" noCrop="1"/>
            </p:cNvPicPr>
            <p:nvPr/>
          </p:nvPicPr>
          <p:blipFill rotWithShape="1">
            <a:blip r:embed="rId6">
              <a:extLst>
                <a:ext uri="{28A0092B-C50C-407E-A947-70E740481C1C}">
                  <a14:useLocalDpi xmlns:a14="http://schemas.microsoft.com/office/drawing/2010/main" val="0"/>
                </a:ext>
              </a:extLst>
            </a:blip>
            <a:srcRect l="15167" t="31044" r="7222" b="30834"/>
            <a:stretch/>
          </p:blipFill>
          <p:spPr>
            <a:xfrm>
              <a:off x="7068870" y="5562439"/>
              <a:ext cx="3000653" cy="736943"/>
            </a:xfrm>
            <a:prstGeom prst="rect">
              <a:avLst/>
            </a:prstGeom>
            <a:ln>
              <a:noFill/>
            </a:ln>
            <a:effectLst>
              <a:outerShdw blurRad="292100" dist="139700" dir="2700000" algn="tl" rotWithShape="0">
                <a:srgbClr val="333333">
                  <a:alpha val="65000"/>
                </a:srgbClr>
              </a:outerShdw>
            </a:effectLst>
          </p:spPr>
        </p:pic>
        <p:pic>
          <p:nvPicPr>
            <p:cNvPr id="11" name="Picture 10" descr="A picture containing text&#10;&#10;Description automatically generated">
              <a:extLst>
                <a:ext uri="{FF2B5EF4-FFF2-40B4-BE49-F238E27FC236}">
                  <a16:creationId xmlns:a16="http://schemas.microsoft.com/office/drawing/2014/main" id="{8DCF7B78-0505-40AE-8CC6-7EF564DBE37F}"/>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5196273" y="5632318"/>
              <a:ext cx="1685639" cy="613258"/>
            </a:xfrm>
            <a:prstGeom prst="rect">
              <a:avLst/>
            </a:prstGeom>
            <a:ln>
              <a:noFill/>
            </a:ln>
            <a:effectLst>
              <a:outerShdw blurRad="292100" dist="139700" dir="2700000" algn="tl" rotWithShape="0">
                <a:srgbClr val="333333">
                  <a:alpha val="65000"/>
                </a:srgbClr>
              </a:outerShdw>
            </a:effectLst>
          </p:spPr>
        </p:pic>
      </p:grpSp>
      <p:sp>
        <p:nvSpPr>
          <p:cNvPr id="14" name="Footer Placeholder 13">
            <a:extLst>
              <a:ext uri="{FF2B5EF4-FFF2-40B4-BE49-F238E27FC236}">
                <a16:creationId xmlns:a16="http://schemas.microsoft.com/office/drawing/2014/main" id="{C02AA29E-46B2-49A5-BAF2-0497AB435E6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dirty="0">
                <a:ln>
                  <a:noFill/>
                </a:ln>
                <a:solidFill>
                  <a:srgbClr val="FFFFFF"/>
                </a:solidFill>
                <a:effectLst/>
                <a:uLnTx/>
                <a:uFillTx/>
                <a:latin typeface="Calibri"/>
                <a:ea typeface="+mn-ea"/>
                <a:cs typeface="+mn-cs"/>
              </a:rPr>
              <a:t>© JAA Training </a:t>
            </a:r>
            <a:r>
              <a:rPr kumimoji="0" lang="en-US" sz="800" b="0" i="0" u="none" strike="noStrike" kern="1200" cap="all" spc="0" normalizeH="0" baseline="0" noProof="0" dirty="0" err="1">
                <a:ln>
                  <a:noFill/>
                </a:ln>
                <a:solidFill>
                  <a:srgbClr val="FFFFFF"/>
                </a:solidFill>
                <a:effectLst/>
                <a:uLnTx/>
                <a:uFillTx/>
                <a:latin typeface="Calibri"/>
                <a:ea typeface="+mn-ea"/>
                <a:cs typeface="+mn-cs"/>
              </a:rPr>
              <a:t>Organisation</a:t>
            </a:r>
            <a:r>
              <a:rPr kumimoji="0" lang="en-US" sz="800" b="0" i="0" u="none" strike="noStrike" kern="1200" cap="all" spc="0" normalizeH="0" baseline="0" noProof="0" dirty="0">
                <a:ln>
                  <a:noFill/>
                </a:ln>
                <a:solidFill>
                  <a:srgbClr val="FFFFFF"/>
                </a:solidFill>
                <a:effectLst/>
                <a:uLnTx/>
                <a:uFillTx/>
                <a:latin typeface="Calibri"/>
                <a:ea typeface="+mn-ea"/>
                <a:cs typeface="+mn-cs"/>
              </a:rPr>
              <a:t> (JAA TO) 2022. All rights reserved.  </a:t>
            </a:r>
          </a:p>
        </p:txBody>
      </p:sp>
      <p:pic>
        <p:nvPicPr>
          <p:cNvPr id="5" name="Picture 4" descr="Text&#10;&#10;Description automatically generated with low confidence">
            <a:extLst>
              <a:ext uri="{FF2B5EF4-FFF2-40B4-BE49-F238E27FC236}">
                <a16:creationId xmlns:a16="http://schemas.microsoft.com/office/drawing/2014/main" id="{091196A9-0DD4-6327-9E95-D6E530119F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77966" y="2272872"/>
            <a:ext cx="3318401" cy="1408453"/>
          </a:xfrm>
          <a:prstGeom prst="rect">
            <a:avLst/>
          </a:prstGeom>
        </p:spPr>
      </p:pic>
    </p:spTree>
    <p:extLst>
      <p:ext uri="{BB962C8B-B14F-4D97-AF65-F5344CB8AC3E}">
        <p14:creationId xmlns:p14="http://schemas.microsoft.com/office/powerpoint/2010/main" val="1222596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128340" y="178145"/>
            <a:ext cx="10985363" cy="1143000"/>
          </a:xfrm>
        </p:spPr>
        <p:txBody>
          <a:bodyPr>
            <a:noAutofit/>
          </a:bodyPr>
          <a:lstStyle/>
          <a:p>
            <a:pPr algn="l"/>
            <a:r>
              <a:rPr lang="nl-NL" altLang="nl-NL" dirty="0">
                <a:solidFill>
                  <a:srgbClr val="103246"/>
                </a:solidFill>
                <a:latin typeface="Bahnschrift" panose="020B0502040204020203" pitchFamily="34" charset="0"/>
              </a:rPr>
              <a:t>Delivering Virtual Classroom Training</a:t>
            </a:r>
          </a:p>
        </p:txBody>
      </p:sp>
      <p:sp>
        <p:nvSpPr>
          <p:cNvPr id="20483" name="Content Placeholder 2"/>
          <p:cNvSpPr>
            <a:spLocks noGrp="1"/>
          </p:cNvSpPr>
          <p:nvPr>
            <p:ph idx="1"/>
          </p:nvPr>
        </p:nvSpPr>
        <p:spPr bwMode="auto">
          <a:xfrm>
            <a:off x="1056493" y="1756195"/>
            <a:ext cx="9936212" cy="4608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spcBef>
                <a:spcPts val="0"/>
              </a:spcBef>
              <a:spcAft>
                <a:spcPts val="1800"/>
              </a:spcAft>
              <a:buNone/>
            </a:pPr>
            <a:r>
              <a:rPr lang="en-US" altLang="en-US" sz="2800" dirty="0">
                <a:solidFill>
                  <a:srgbClr val="103246"/>
                </a:solidFill>
                <a:latin typeface="Bahnschrift" panose="020B0502040204020203" pitchFamily="34" charset="0"/>
              </a:rPr>
              <a:t>The following 3 elements are important when developing or transforming a training course for virtual delivery:</a:t>
            </a:r>
          </a:p>
          <a:p>
            <a:pPr marL="873263" indent="-514350">
              <a:spcBef>
                <a:spcPts val="0"/>
              </a:spcBef>
              <a:spcAft>
                <a:spcPts val="1800"/>
              </a:spcAft>
              <a:buFont typeface="+mj-lt"/>
              <a:buAutoNum type="arabicPeriod"/>
            </a:pPr>
            <a:r>
              <a:rPr lang="en-US" altLang="en-US" sz="2800" dirty="0">
                <a:solidFill>
                  <a:srgbClr val="103246"/>
                </a:solidFill>
                <a:latin typeface="Bahnschrift" panose="020B0502040204020203" pitchFamily="34" charset="0"/>
              </a:rPr>
              <a:t>Choose the right delivery platform and tools.</a:t>
            </a:r>
          </a:p>
          <a:p>
            <a:pPr marL="873263" indent="-514350">
              <a:spcBef>
                <a:spcPts val="0"/>
              </a:spcBef>
              <a:spcAft>
                <a:spcPts val="1800"/>
              </a:spcAft>
              <a:buFont typeface="+mj-lt"/>
              <a:buAutoNum type="arabicPeriod"/>
            </a:pPr>
            <a:r>
              <a:rPr lang="en-US" altLang="en-US" sz="2800" dirty="0">
                <a:solidFill>
                  <a:srgbClr val="103246"/>
                </a:solidFill>
                <a:latin typeface="Bahnschrift" panose="020B0502040204020203" pitchFamily="34" charset="0"/>
              </a:rPr>
              <a:t>Develop course content for virtual classroom delivery.</a:t>
            </a:r>
          </a:p>
          <a:p>
            <a:pPr marL="873263" indent="-514350">
              <a:spcBef>
                <a:spcPts val="0"/>
              </a:spcBef>
              <a:spcAft>
                <a:spcPts val="1800"/>
              </a:spcAft>
              <a:buFont typeface="+mj-lt"/>
              <a:buAutoNum type="arabicPeriod"/>
            </a:pPr>
            <a:r>
              <a:rPr lang="en-US" altLang="en-US" sz="2800" dirty="0">
                <a:solidFill>
                  <a:srgbClr val="103246"/>
                </a:solidFill>
                <a:latin typeface="Bahnschrift" panose="020B0502040204020203" pitchFamily="34" charset="0"/>
              </a:rPr>
              <a:t>The delivery process and experience.</a:t>
            </a:r>
          </a:p>
          <a:p>
            <a:endParaRPr lang="en-US" altLang="en-US" dirty="0"/>
          </a:p>
        </p:txBody>
      </p:sp>
      <p:sp>
        <p:nvSpPr>
          <p:cNvPr id="4" name="Footer Placeholder 3">
            <a:extLst>
              <a:ext uri="{FF2B5EF4-FFF2-40B4-BE49-F238E27FC236}">
                <a16:creationId xmlns:a16="http://schemas.microsoft.com/office/drawing/2014/main" id="{5B905CA9-C93C-6A4A-D5BA-4AA1B99D01F1}"/>
              </a:ext>
            </a:extLst>
          </p:cNvPr>
          <p:cNvSpPr>
            <a:spLocks noGrp="1"/>
          </p:cNvSpPr>
          <p:nvPr>
            <p:ph type="ftr" sz="quarter" idx="11"/>
          </p:nvPr>
        </p:nvSpPr>
        <p:spPr/>
        <p:txBody>
          <a:bodyPr/>
          <a:lstStyle/>
          <a:p>
            <a:r>
              <a:rPr lang="en-US"/>
              <a:t>© JAA Training Organisation (JAA TO) 2022. All rights reserved.  </a:t>
            </a:r>
            <a:endParaRPr lang="en-US" dirty="0"/>
          </a:p>
        </p:txBody>
      </p:sp>
    </p:spTree>
    <p:extLst>
      <p:ext uri="{BB962C8B-B14F-4D97-AF65-F5344CB8AC3E}">
        <p14:creationId xmlns:p14="http://schemas.microsoft.com/office/powerpoint/2010/main" val="152393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4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5F2774-94E6-4C29-A1D5-BB6B50AF7632}"/>
              </a:ext>
            </a:extLst>
          </p:cNvPr>
          <p:cNvSpPr>
            <a:spLocks noGrp="1"/>
          </p:cNvSpPr>
          <p:nvPr>
            <p:ph type="title"/>
          </p:nvPr>
        </p:nvSpPr>
        <p:spPr>
          <a:xfrm>
            <a:off x="1088571" y="251670"/>
            <a:ext cx="11103429" cy="1052736"/>
          </a:xfrm>
        </p:spPr>
        <p:txBody>
          <a:bodyPr>
            <a:noAutofit/>
          </a:bodyPr>
          <a:lstStyle/>
          <a:p>
            <a:r>
              <a:rPr lang="en-US" sz="4400" dirty="0">
                <a:solidFill>
                  <a:srgbClr val="103246"/>
                </a:solidFill>
                <a:latin typeface="Bahnschrift" panose="020B0502040204020203" pitchFamily="34" charset="0"/>
                <a:cs typeface="Times New Roman" panose="02020603050405020304" pitchFamily="18" charset="0"/>
              </a:rPr>
              <a:t>Competency-Based Training &amp; Assessment</a:t>
            </a:r>
            <a:endParaRPr lang="LID4096" sz="4400" dirty="0">
              <a:solidFill>
                <a:srgbClr val="103246"/>
              </a:solidFill>
              <a:latin typeface="Bahnschrift" panose="020B0502040204020203" pitchFamily="34"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069B6581-BEE1-4336-AC0B-9DB1D91E4587}"/>
              </a:ext>
            </a:extLst>
          </p:cNvPr>
          <p:cNvSpPr>
            <a:spLocks noGrp="1"/>
          </p:cNvSpPr>
          <p:nvPr>
            <p:ph idx="1"/>
          </p:nvPr>
        </p:nvSpPr>
        <p:spPr>
          <a:xfrm>
            <a:off x="1088570" y="1556792"/>
            <a:ext cx="10696061" cy="4248472"/>
          </a:xfrm>
        </p:spPr>
        <p:txBody>
          <a:bodyPr>
            <a:normAutofit lnSpcReduction="10000"/>
          </a:bodyPr>
          <a:lstStyle/>
          <a:p>
            <a:pPr marL="0" indent="0">
              <a:buNone/>
            </a:pPr>
            <a:r>
              <a:rPr lang="en-US" sz="3000" dirty="0">
                <a:solidFill>
                  <a:srgbClr val="103246"/>
                </a:solidFill>
                <a:latin typeface="Bahnschrift" panose="020B0502040204020203" pitchFamily="34" charset="0"/>
              </a:rPr>
              <a:t>Definition of Competency Based Training:</a:t>
            </a:r>
          </a:p>
          <a:p>
            <a:pPr marL="257181" indent="-257181">
              <a:buFont typeface="Wingdings" panose="05000000000000000000" pitchFamily="2" charset="2"/>
              <a:buChar char="Q"/>
              <a:defRPr/>
            </a:pPr>
            <a:r>
              <a:rPr lang="en-US" dirty="0"/>
              <a:t>Competency-based training is a method of training which develops the skills, knowledge and attitudes required to achieve competency/competent professional</a:t>
            </a:r>
            <a:r>
              <a:rPr lang="en-US" dirty="0">
                <a:solidFill>
                  <a:srgbClr val="103246"/>
                </a:solidFill>
                <a:latin typeface="Bahnschrift" panose="020B0502040204020203" pitchFamily="34" charset="0"/>
              </a:rPr>
              <a:t>.</a:t>
            </a:r>
          </a:p>
          <a:p>
            <a:pPr marL="0" indent="0">
              <a:buNone/>
            </a:pPr>
            <a:r>
              <a:rPr lang="en-US" sz="3000" dirty="0">
                <a:solidFill>
                  <a:srgbClr val="103246"/>
                </a:solidFill>
                <a:latin typeface="Bahnschrift" panose="020B0502040204020203" pitchFamily="34" charset="0"/>
              </a:rPr>
              <a:t>The goal of competency-based training is:</a:t>
            </a:r>
          </a:p>
          <a:p>
            <a:pPr>
              <a:buFont typeface="Wingdings" panose="05000000000000000000" pitchFamily="2" charset="2"/>
              <a:buChar char="Q"/>
            </a:pPr>
            <a:r>
              <a:rPr lang="en-US" dirty="0">
                <a:solidFill>
                  <a:srgbClr val="103246"/>
                </a:solidFill>
              </a:rPr>
              <a:t>Perform a job applying the competencies – K/S/A – identified for the job, to the required standard (criteria) for the job.</a:t>
            </a:r>
          </a:p>
          <a:p>
            <a:pPr>
              <a:buFont typeface="Wingdings" panose="05000000000000000000" pitchFamily="2" charset="2"/>
              <a:buChar char="Q"/>
            </a:pPr>
            <a:r>
              <a:rPr lang="en-US" dirty="0">
                <a:solidFill>
                  <a:srgbClr val="103246"/>
                </a:solidFill>
                <a:latin typeface="Bahnschrift" panose="020B0502040204020203" pitchFamily="34" charset="0"/>
              </a:rPr>
              <a:t>To focus training to specific competencies that an individual has not yet attained.</a:t>
            </a:r>
          </a:p>
          <a:p>
            <a:pPr>
              <a:buFont typeface="Wingdings" panose="05000000000000000000" pitchFamily="2" charset="2"/>
              <a:buChar char="Q"/>
            </a:pPr>
            <a:r>
              <a:rPr lang="en-US" dirty="0">
                <a:solidFill>
                  <a:srgbClr val="103246"/>
                </a:solidFill>
                <a:latin typeface="Bahnschrift" panose="020B0502040204020203" pitchFamily="34" charset="0"/>
              </a:rPr>
              <a:t>To see evidence of a change in their behavior and performance following that training. </a:t>
            </a:r>
          </a:p>
          <a:p>
            <a:pPr>
              <a:buFont typeface="Wingdings" panose="05000000000000000000" pitchFamily="2" charset="2"/>
              <a:buChar char="Q"/>
            </a:pPr>
            <a:r>
              <a:rPr lang="en-US" dirty="0">
                <a:solidFill>
                  <a:srgbClr val="103246"/>
                </a:solidFill>
                <a:latin typeface="Bahnschrift" panose="020B0502040204020203" pitchFamily="34" charset="0"/>
              </a:rPr>
              <a:t>Training generally focuses on obtaining a change in an individual’s behavior.</a:t>
            </a:r>
          </a:p>
          <a:p>
            <a:pPr>
              <a:buFont typeface="Wingdings" panose="05000000000000000000" pitchFamily="2" charset="2"/>
              <a:buChar char="Q"/>
            </a:pPr>
            <a:endParaRPr lang="en-US" sz="2000" dirty="0">
              <a:solidFill>
                <a:srgbClr val="0052A3"/>
              </a:solidFill>
              <a:latin typeface="Calibri" panose="020F0502020204030204" pitchFamily="34" charset="0"/>
            </a:endParaRPr>
          </a:p>
          <a:p>
            <a:pPr>
              <a:buFont typeface="Wingdings" panose="05000000000000000000" pitchFamily="2" charset="2"/>
              <a:buChar char="Q"/>
            </a:pPr>
            <a:endParaRPr lang="en-US" sz="2000" dirty="0">
              <a:solidFill>
                <a:srgbClr val="0052A3"/>
              </a:solidFill>
              <a:latin typeface="Calibri" panose="020F0502020204030204" pitchFamily="34" charset="0"/>
            </a:endParaRPr>
          </a:p>
          <a:p>
            <a:pPr marL="0" indent="0">
              <a:buNone/>
            </a:pPr>
            <a:endParaRPr lang="en-US" sz="1846" dirty="0">
              <a:solidFill>
                <a:srgbClr val="0052A3"/>
              </a:solidFill>
              <a:latin typeface="Calibri" panose="020F0502020204030204" pitchFamily="34" charset="0"/>
            </a:endParaRPr>
          </a:p>
        </p:txBody>
      </p:sp>
      <p:sp>
        <p:nvSpPr>
          <p:cNvPr id="6" name="Footer Placeholder 5">
            <a:extLst>
              <a:ext uri="{FF2B5EF4-FFF2-40B4-BE49-F238E27FC236}">
                <a16:creationId xmlns:a16="http://schemas.microsoft.com/office/drawing/2014/main" id="{443E77CC-3D27-C734-B648-94A458BBF641}"/>
              </a:ext>
            </a:extLst>
          </p:cNvPr>
          <p:cNvSpPr>
            <a:spLocks noGrp="1"/>
          </p:cNvSpPr>
          <p:nvPr>
            <p:ph type="ftr" sz="quarter" idx="11"/>
          </p:nvPr>
        </p:nvSpPr>
        <p:spPr/>
        <p:txBody>
          <a:bodyPr/>
          <a:lstStyle/>
          <a:p>
            <a:r>
              <a:rPr lang="en-US"/>
              <a:t>© JAA Training Organisation (JAA TO) 2022. All rights reserved.  </a:t>
            </a:r>
            <a:endParaRPr lang="en-US" dirty="0"/>
          </a:p>
        </p:txBody>
      </p:sp>
    </p:spTree>
    <p:extLst>
      <p:ext uri="{BB962C8B-B14F-4D97-AF65-F5344CB8AC3E}">
        <p14:creationId xmlns:p14="http://schemas.microsoft.com/office/powerpoint/2010/main" val="239801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A0107F2A-C55F-4BDD-83A1-4F73E49636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1483" y="3343275"/>
            <a:ext cx="5071919" cy="2932834"/>
          </a:xfrm>
          <a:prstGeom prst="rect">
            <a:avLst/>
          </a:prstGeom>
        </p:spPr>
      </p:pic>
      <p:sp>
        <p:nvSpPr>
          <p:cNvPr id="2" name="Title 1">
            <a:extLst>
              <a:ext uri="{FF2B5EF4-FFF2-40B4-BE49-F238E27FC236}">
                <a16:creationId xmlns:a16="http://schemas.microsoft.com/office/drawing/2014/main" id="{AB46683F-271C-408C-B86C-796AF18A4F44}"/>
              </a:ext>
            </a:extLst>
          </p:cNvPr>
          <p:cNvSpPr>
            <a:spLocks noGrp="1"/>
          </p:cNvSpPr>
          <p:nvPr>
            <p:ph type="title"/>
          </p:nvPr>
        </p:nvSpPr>
        <p:spPr>
          <a:xfrm>
            <a:off x="1119149" y="178913"/>
            <a:ext cx="8472264" cy="1143000"/>
          </a:xfrm>
        </p:spPr>
        <p:txBody>
          <a:bodyPr/>
          <a:lstStyle/>
          <a:p>
            <a:r>
              <a:rPr lang="en-US" dirty="0">
                <a:solidFill>
                  <a:srgbClr val="103246"/>
                </a:solidFill>
                <a:latin typeface="Bahnschrift" panose="020B0502040204020203" pitchFamily="34" charset="0"/>
              </a:rPr>
              <a:t>Course</a:t>
            </a:r>
            <a:r>
              <a:rPr lang="en-US" b="1" dirty="0">
                <a:solidFill>
                  <a:srgbClr val="103246"/>
                </a:solidFill>
                <a:latin typeface="Bahnschrift" panose="020B0502040204020203" pitchFamily="34" charset="0"/>
              </a:rPr>
              <a:t> </a:t>
            </a:r>
            <a:r>
              <a:rPr lang="en-US" dirty="0">
                <a:solidFill>
                  <a:srgbClr val="103246"/>
                </a:solidFill>
                <a:latin typeface="Bahnschrift" panose="020B0502040204020203" pitchFamily="34" charset="0"/>
              </a:rPr>
              <a:t>Development</a:t>
            </a:r>
            <a:endParaRPr lang="en-GB" dirty="0">
              <a:solidFill>
                <a:srgbClr val="103246"/>
              </a:solidFill>
              <a:latin typeface="Bahnschrift" panose="020B0502040204020203" pitchFamily="34" charset="0"/>
            </a:endParaRPr>
          </a:p>
        </p:txBody>
      </p:sp>
      <p:sp>
        <p:nvSpPr>
          <p:cNvPr id="5" name="Content Placeholder 4">
            <a:extLst>
              <a:ext uri="{FF2B5EF4-FFF2-40B4-BE49-F238E27FC236}">
                <a16:creationId xmlns:a16="http://schemas.microsoft.com/office/drawing/2014/main" id="{472861A7-50AD-4088-8A82-FE8742D82523}"/>
              </a:ext>
            </a:extLst>
          </p:cNvPr>
          <p:cNvSpPr>
            <a:spLocks noGrp="1"/>
          </p:cNvSpPr>
          <p:nvPr>
            <p:ph idx="1"/>
          </p:nvPr>
        </p:nvSpPr>
        <p:spPr>
          <a:xfrm>
            <a:off x="742950" y="1492642"/>
            <a:ext cx="7194461" cy="4407068"/>
          </a:xfrm>
        </p:spPr>
        <p:txBody>
          <a:bodyPr>
            <a:normAutofit/>
          </a:bodyPr>
          <a:lstStyle/>
          <a:p>
            <a:pPr marL="0" indent="0">
              <a:buNone/>
            </a:pPr>
            <a:r>
              <a:rPr lang="en-US" sz="2400" dirty="0">
                <a:solidFill>
                  <a:srgbClr val="103246"/>
                </a:solidFill>
                <a:latin typeface="Bahnschrift" panose="020B0502040204020203" pitchFamily="34" charset="0"/>
              </a:rPr>
              <a:t>Competency-based development methodology:</a:t>
            </a:r>
          </a:p>
          <a:p>
            <a:pPr marL="0" indent="0">
              <a:buNone/>
            </a:pPr>
            <a:endParaRPr lang="en-US" sz="1200" dirty="0">
              <a:solidFill>
                <a:srgbClr val="103246"/>
              </a:solidFill>
              <a:latin typeface="Bahnschrift" panose="020B0502040204020203" pitchFamily="34" charset="0"/>
            </a:endParaRPr>
          </a:p>
          <a:p>
            <a:r>
              <a:rPr lang="en-US" sz="2400" dirty="0">
                <a:solidFill>
                  <a:srgbClr val="103246"/>
                </a:solidFill>
                <a:latin typeface="Bahnschrift" panose="020B0502040204020203" pitchFamily="34" charset="0"/>
              </a:rPr>
              <a:t>Structure each training module/segment with a short duration (maximum 60-90 minutes each).</a:t>
            </a:r>
          </a:p>
          <a:p>
            <a:r>
              <a:rPr lang="en-US" sz="2400" dirty="0">
                <a:solidFill>
                  <a:srgbClr val="103246"/>
                </a:solidFill>
                <a:latin typeface="Bahnschrift" panose="020B0502040204020203" pitchFamily="34" charset="0"/>
              </a:rPr>
              <a:t>Time management.</a:t>
            </a:r>
          </a:p>
          <a:p>
            <a:r>
              <a:rPr lang="en-US" sz="2400" dirty="0">
                <a:solidFill>
                  <a:srgbClr val="103246"/>
                </a:solidFill>
                <a:latin typeface="Bahnschrift" panose="020B0502040204020203" pitchFamily="34" charset="0"/>
              </a:rPr>
              <a:t>Interactive elements</a:t>
            </a:r>
          </a:p>
          <a:p>
            <a:r>
              <a:rPr lang="en-US" sz="2400" dirty="0">
                <a:solidFill>
                  <a:srgbClr val="103246"/>
                </a:solidFill>
                <a:latin typeface="Bahnschrift" panose="020B0502040204020203" pitchFamily="34" charset="0"/>
              </a:rPr>
              <a:t>Preparing effective presentation.</a:t>
            </a:r>
          </a:p>
          <a:p>
            <a:r>
              <a:rPr lang="en-US" sz="2400" dirty="0">
                <a:solidFill>
                  <a:srgbClr val="103246"/>
                </a:solidFill>
                <a:latin typeface="Bahnschrift" panose="020B0502040204020203" pitchFamily="34" charset="0"/>
              </a:rPr>
              <a:t>ADDIE/ICAO Methodology.</a:t>
            </a:r>
          </a:p>
          <a:p>
            <a:pPr marL="0" indent="0">
              <a:buNone/>
            </a:pPr>
            <a:endParaRPr lang="en-GB" dirty="0"/>
          </a:p>
        </p:txBody>
      </p:sp>
      <p:sp>
        <p:nvSpPr>
          <p:cNvPr id="7" name="Footer Placeholder 6">
            <a:extLst>
              <a:ext uri="{FF2B5EF4-FFF2-40B4-BE49-F238E27FC236}">
                <a16:creationId xmlns:a16="http://schemas.microsoft.com/office/drawing/2014/main" id="{CBFE0F3F-B33F-D18F-FD14-0ABECC7762AC}"/>
              </a:ext>
            </a:extLst>
          </p:cNvPr>
          <p:cNvSpPr>
            <a:spLocks noGrp="1"/>
          </p:cNvSpPr>
          <p:nvPr>
            <p:ph type="ftr" sz="quarter" idx="11"/>
          </p:nvPr>
        </p:nvSpPr>
        <p:spPr/>
        <p:txBody>
          <a:bodyPr/>
          <a:lstStyle/>
          <a:p>
            <a:r>
              <a:rPr lang="en-US"/>
              <a:t>© JAA Training Organisation (JAA TO) 2022. All rights reserved.  </a:t>
            </a:r>
            <a:endParaRPr lang="en-US" dirty="0"/>
          </a:p>
        </p:txBody>
      </p:sp>
      <p:pic>
        <p:nvPicPr>
          <p:cNvPr id="9" name="Picture 8" descr="Diagram&#10;&#10;Description automatically generated">
            <a:extLst>
              <a:ext uri="{FF2B5EF4-FFF2-40B4-BE49-F238E27FC236}">
                <a16:creationId xmlns:a16="http://schemas.microsoft.com/office/drawing/2014/main" id="{65D99AA3-54E5-6978-5323-CA6E1F6B0F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9919" y="1166135"/>
            <a:ext cx="3543637" cy="2262865"/>
          </a:xfrm>
          <a:prstGeom prst="rect">
            <a:avLst/>
          </a:prstGeom>
        </p:spPr>
      </p:pic>
    </p:spTree>
    <p:custDataLst>
      <p:tags r:id="rId1"/>
    </p:custDataLst>
    <p:extLst>
      <p:ext uri="{BB962C8B-B14F-4D97-AF65-F5344CB8AC3E}">
        <p14:creationId xmlns:p14="http://schemas.microsoft.com/office/powerpoint/2010/main" val="1213991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BD5ED-9960-4201-8F53-9ED0C1B83F38}"/>
              </a:ext>
            </a:extLst>
          </p:cNvPr>
          <p:cNvSpPr>
            <a:spLocks noGrp="1"/>
          </p:cNvSpPr>
          <p:nvPr>
            <p:ph type="title"/>
          </p:nvPr>
        </p:nvSpPr>
        <p:spPr>
          <a:xfrm>
            <a:off x="1107151" y="250987"/>
            <a:ext cx="8256240" cy="1143000"/>
          </a:xfrm>
        </p:spPr>
        <p:txBody>
          <a:bodyPr/>
          <a:lstStyle/>
          <a:p>
            <a:r>
              <a:rPr lang="en-GB" dirty="0">
                <a:solidFill>
                  <a:srgbClr val="103246"/>
                </a:solidFill>
                <a:latin typeface="Bahnschrift" panose="020B0502040204020203" pitchFamily="34" charset="0"/>
              </a:rPr>
              <a:t>Main tools and functionalities</a:t>
            </a:r>
          </a:p>
        </p:txBody>
      </p:sp>
      <p:sp>
        <p:nvSpPr>
          <p:cNvPr id="3" name="Content Placeholder 2">
            <a:extLst>
              <a:ext uri="{FF2B5EF4-FFF2-40B4-BE49-F238E27FC236}">
                <a16:creationId xmlns:a16="http://schemas.microsoft.com/office/drawing/2014/main" id="{73AB237F-47EC-425F-A648-3AF5D4651B4B}"/>
              </a:ext>
            </a:extLst>
          </p:cNvPr>
          <p:cNvSpPr>
            <a:spLocks noGrp="1"/>
          </p:cNvSpPr>
          <p:nvPr>
            <p:ph idx="1"/>
          </p:nvPr>
        </p:nvSpPr>
        <p:spPr>
          <a:xfrm>
            <a:off x="1113656" y="1598115"/>
            <a:ext cx="5198368" cy="4525963"/>
          </a:xfrm>
        </p:spPr>
        <p:txBody>
          <a:bodyPr/>
          <a:lstStyle/>
          <a:p>
            <a:pPr>
              <a:spcBef>
                <a:spcPts val="0"/>
              </a:spcBef>
              <a:spcAft>
                <a:spcPts val="600"/>
              </a:spcAft>
            </a:pPr>
            <a:r>
              <a:rPr lang="en-US" sz="2400" dirty="0">
                <a:solidFill>
                  <a:srgbClr val="103246"/>
                </a:solidFill>
                <a:latin typeface="Bahnschrift" panose="020B0502040204020203" pitchFamily="34" charset="0"/>
              </a:rPr>
              <a:t>Online video tools</a:t>
            </a:r>
            <a:endParaRPr lang="en-GB" sz="2400" dirty="0">
              <a:solidFill>
                <a:srgbClr val="103246"/>
              </a:solidFill>
              <a:latin typeface="Bahnschrift" panose="020B0502040204020203" pitchFamily="34" charset="0"/>
            </a:endParaRPr>
          </a:p>
          <a:p>
            <a:pPr lvl="0">
              <a:spcBef>
                <a:spcPts val="0"/>
              </a:spcBef>
              <a:spcAft>
                <a:spcPts val="600"/>
              </a:spcAft>
            </a:pPr>
            <a:r>
              <a:rPr lang="en-US" sz="2400" dirty="0">
                <a:solidFill>
                  <a:srgbClr val="103246"/>
                </a:solidFill>
                <a:latin typeface="Bahnschrift" panose="020B0502040204020203" pitchFamily="34" charset="0"/>
              </a:rPr>
              <a:t>Screen sharing</a:t>
            </a:r>
            <a:endParaRPr lang="en-GB" sz="2400" dirty="0">
              <a:solidFill>
                <a:srgbClr val="103246"/>
              </a:solidFill>
              <a:latin typeface="Bahnschrift" panose="020B0502040204020203" pitchFamily="34" charset="0"/>
            </a:endParaRPr>
          </a:p>
          <a:p>
            <a:pPr lvl="0">
              <a:spcBef>
                <a:spcPts val="0"/>
              </a:spcBef>
              <a:spcAft>
                <a:spcPts val="600"/>
              </a:spcAft>
            </a:pPr>
            <a:r>
              <a:rPr lang="en-US" sz="2400" dirty="0">
                <a:solidFill>
                  <a:srgbClr val="103246"/>
                </a:solidFill>
                <a:latin typeface="Bahnschrift" panose="020B0502040204020203" pitchFamily="34" charset="0"/>
              </a:rPr>
              <a:t>Digital whiteboard</a:t>
            </a:r>
            <a:endParaRPr lang="en-GB" sz="2400" dirty="0">
              <a:solidFill>
                <a:srgbClr val="103246"/>
              </a:solidFill>
              <a:latin typeface="Bahnschrift" panose="020B0502040204020203" pitchFamily="34" charset="0"/>
            </a:endParaRPr>
          </a:p>
          <a:p>
            <a:pPr lvl="0">
              <a:spcBef>
                <a:spcPts val="0"/>
              </a:spcBef>
              <a:spcAft>
                <a:spcPts val="600"/>
              </a:spcAft>
            </a:pPr>
            <a:r>
              <a:rPr lang="en-US" sz="2400" dirty="0">
                <a:solidFill>
                  <a:srgbClr val="103246"/>
                </a:solidFill>
                <a:latin typeface="Bahnschrift" panose="020B0502040204020203" pitchFamily="34" charset="0"/>
              </a:rPr>
              <a:t>Virtual breakout rooms</a:t>
            </a:r>
            <a:endParaRPr lang="en-GB" sz="2400" dirty="0">
              <a:solidFill>
                <a:srgbClr val="103246"/>
              </a:solidFill>
              <a:latin typeface="Bahnschrift" panose="020B0502040204020203" pitchFamily="34" charset="0"/>
            </a:endParaRPr>
          </a:p>
          <a:p>
            <a:pPr lvl="0">
              <a:spcBef>
                <a:spcPts val="0"/>
              </a:spcBef>
              <a:spcAft>
                <a:spcPts val="600"/>
              </a:spcAft>
            </a:pPr>
            <a:r>
              <a:rPr lang="en-US" sz="2400" dirty="0">
                <a:solidFill>
                  <a:srgbClr val="103246"/>
                </a:solidFill>
                <a:latin typeface="Bahnschrift" panose="020B0502040204020203" pitchFamily="34" charset="0"/>
              </a:rPr>
              <a:t>Transferring files </a:t>
            </a:r>
          </a:p>
          <a:p>
            <a:pPr lvl="0">
              <a:spcBef>
                <a:spcPts val="0"/>
              </a:spcBef>
              <a:spcAft>
                <a:spcPts val="600"/>
              </a:spcAft>
            </a:pPr>
            <a:r>
              <a:rPr lang="en-US" sz="2400" dirty="0">
                <a:solidFill>
                  <a:srgbClr val="103246"/>
                </a:solidFill>
                <a:latin typeface="Bahnschrift" panose="020B0502040204020203" pitchFamily="34" charset="0"/>
              </a:rPr>
              <a:t>Communication via chat box</a:t>
            </a:r>
            <a:endParaRPr lang="en-GB" sz="2400" dirty="0">
              <a:solidFill>
                <a:srgbClr val="103246"/>
              </a:solidFill>
              <a:latin typeface="Bahnschrift" panose="020B0502040204020203" pitchFamily="34" charset="0"/>
            </a:endParaRPr>
          </a:p>
          <a:p>
            <a:pPr marL="0" indent="0">
              <a:buNone/>
            </a:pPr>
            <a:endParaRPr lang="en-GB" dirty="0"/>
          </a:p>
        </p:txBody>
      </p:sp>
      <p:sp>
        <p:nvSpPr>
          <p:cNvPr id="5" name="Content Placeholder 2">
            <a:extLst>
              <a:ext uri="{FF2B5EF4-FFF2-40B4-BE49-F238E27FC236}">
                <a16:creationId xmlns:a16="http://schemas.microsoft.com/office/drawing/2014/main" id="{4298FAC9-8D4E-42D5-BE6E-F03A0E643B8E}"/>
              </a:ext>
            </a:extLst>
          </p:cNvPr>
          <p:cNvSpPr txBox="1">
            <a:spLocks/>
          </p:cNvSpPr>
          <p:nvPr/>
        </p:nvSpPr>
        <p:spPr>
          <a:xfrm>
            <a:off x="5465312" y="1594645"/>
            <a:ext cx="5198368" cy="4525963"/>
          </a:xfrm>
          <a:prstGeom prst="rect">
            <a:avLst/>
          </a:prstGeom>
        </p:spPr>
        <p:txBody>
          <a:bodyPr/>
          <a:lstStyle>
            <a:lvl1pPr marL="342908" indent="-342908" algn="l" rtl="0" eaLnBrk="0" fontAlgn="base" hangingPunct="0">
              <a:spcBef>
                <a:spcPct val="20000"/>
              </a:spcBef>
              <a:spcAft>
                <a:spcPct val="0"/>
              </a:spcAft>
              <a:buChar char="•"/>
              <a:defRPr sz="2800">
                <a:solidFill>
                  <a:schemeClr val="tx1"/>
                </a:solidFill>
                <a:latin typeface="+mn-lt"/>
                <a:ea typeface="+mn-ea"/>
                <a:cs typeface="+mn-cs"/>
              </a:defRPr>
            </a:lvl1pPr>
            <a:lvl2pPr marL="742969" indent="-285757" algn="l" rtl="0" eaLnBrk="0" fontAlgn="base" hangingPunct="0">
              <a:spcBef>
                <a:spcPct val="20000"/>
              </a:spcBef>
              <a:spcAft>
                <a:spcPct val="0"/>
              </a:spcAft>
              <a:buChar char="–"/>
              <a:defRPr sz="2400">
                <a:solidFill>
                  <a:schemeClr val="tx1"/>
                </a:solidFill>
                <a:latin typeface="+mn-lt"/>
              </a:defRPr>
            </a:lvl2pPr>
            <a:lvl3pPr marL="1143028" indent="-228606" algn="l" rtl="0" eaLnBrk="0" fontAlgn="base" hangingPunct="0">
              <a:spcBef>
                <a:spcPct val="20000"/>
              </a:spcBef>
              <a:spcAft>
                <a:spcPct val="0"/>
              </a:spcAft>
              <a:buChar char="•"/>
              <a:defRPr sz="2000">
                <a:solidFill>
                  <a:schemeClr val="tx1"/>
                </a:solidFill>
                <a:latin typeface="+mn-lt"/>
              </a:defRPr>
            </a:lvl3pPr>
            <a:lvl4pPr marL="1600240" indent="-228606" algn="l" rtl="0" eaLnBrk="0" fontAlgn="base" hangingPunct="0">
              <a:spcBef>
                <a:spcPct val="20000"/>
              </a:spcBef>
              <a:spcAft>
                <a:spcPct val="0"/>
              </a:spcAft>
              <a:buChar char="–"/>
              <a:defRPr sz="1800">
                <a:solidFill>
                  <a:schemeClr val="tx1"/>
                </a:solidFill>
                <a:latin typeface="+mn-lt"/>
              </a:defRPr>
            </a:lvl4pPr>
            <a:lvl5pPr marL="2057452" indent="-228606" algn="l" rtl="0" eaLnBrk="0" fontAlgn="base" hangingPunct="0">
              <a:spcBef>
                <a:spcPct val="20000"/>
              </a:spcBef>
              <a:spcAft>
                <a:spcPct val="0"/>
              </a:spcAft>
              <a:buChar char="»"/>
              <a:defRPr sz="1600">
                <a:solidFill>
                  <a:schemeClr val="tx1"/>
                </a:solidFill>
                <a:latin typeface="+mn-lt"/>
              </a:defRPr>
            </a:lvl5pPr>
            <a:lvl6pPr marL="2514663" indent="-228606" algn="l" rtl="0" fontAlgn="base">
              <a:spcBef>
                <a:spcPct val="20000"/>
              </a:spcBef>
              <a:spcAft>
                <a:spcPct val="0"/>
              </a:spcAft>
              <a:buChar char="»"/>
              <a:defRPr sz="2000">
                <a:solidFill>
                  <a:schemeClr val="tx1"/>
                </a:solidFill>
                <a:latin typeface="+mn-lt"/>
              </a:defRPr>
            </a:lvl6pPr>
            <a:lvl7pPr marL="2971874" indent="-228606" algn="l" rtl="0" fontAlgn="base">
              <a:spcBef>
                <a:spcPct val="20000"/>
              </a:spcBef>
              <a:spcAft>
                <a:spcPct val="0"/>
              </a:spcAft>
              <a:buChar char="»"/>
              <a:defRPr sz="2000">
                <a:solidFill>
                  <a:schemeClr val="tx1"/>
                </a:solidFill>
                <a:latin typeface="+mn-lt"/>
              </a:defRPr>
            </a:lvl7pPr>
            <a:lvl8pPr marL="3429086" indent="-228606" algn="l" rtl="0" fontAlgn="base">
              <a:spcBef>
                <a:spcPct val="20000"/>
              </a:spcBef>
              <a:spcAft>
                <a:spcPct val="0"/>
              </a:spcAft>
              <a:buChar char="»"/>
              <a:defRPr sz="2000">
                <a:solidFill>
                  <a:schemeClr val="tx1"/>
                </a:solidFill>
                <a:latin typeface="+mn-lt"/>
              </a:defRPr>
            </a:lvl8pPr>
            <a:lvl9pPr marL="3886297" indent="-228606" algn="l" rtl="0" fontAlgn="base">
              <a:spcBef>
                <a:spcPct val="20000"/>
              </a:spcBef>
              <a:spcAft>
                <a:spcPct val="0"/>
              </a:spcAft>
              <a:buChar char="»"/>
              <a:defRPr sz="2000">
                <a:solidFill>
                  <a:schemeClr val="tx1"/>
                </a:solidFill>
                <a:latin typeface="+mn-lt"/>
              </a:defRPr>
            </a:lvl9pPr>
          </a:lstStyle>
          <a:p>
            <a:pPr marL="0" indent="0">
              <a:spcBef>
                <a:spcPts val="0"/>
              </a:spcBef>
              <a:spcAft>
                <a:spcPts val="600"/>
              </a:spcAft>
              <a:buNone/>
            </a:pPr>
            <a:r>
              <a:rPr lang="en-US" sz="2800" dirty="0">
                <a:solidFill>
                  <a:srgbClr val="103246"/>
                </a:solidFill>
                <a:latin typeface="Bahnschrift" panose="020B0502040204020203" pitchFamily="34" charset="0"/>
              </a:rPr>
              <a:t>Engagement of trainees:</a:t>
            </a:r>
          </a:p>
          <a:p>
            <a:pPr lvl="0">
              <a:spcBef>
                <a:spcPts val="0"/>
              </a:spcBef>
              <a:spcAft>
                <a:spcPts val="600"/>
              </a:spcAft>
            </a:pPr>
            <a:r>
              <a:rPr lang="en-US" sz="2400" dirty="0">
                <a:solidFill>
                  <a:srgbClr val="103246"/>
                </a:solidFill>
                <a:latin typeface="Bahnschrift" panose="020B0502040204020203" pitchFamily="34" charset="0"/>
              </a:rPr>
              <a:t>Quizzes</a:t>
            </a:r>
            <a:endParaRPr lang="en-GB" sz="2400" dirty="0">
              <a:solidFill>
                <a:srgbClr val="103246"/>
              </a:solidFill>
              <a:latin typeface="Bahnschrift" panose="020B0502040204020203" pitchFamily="34" charset="0"/>
            </a:endParaRPr>
          </a:p>
          <a:p>
            <a:pPr lvl="0">
              <a:spcBef>
                <a:spcPts val="0"/>
              </a:spcBef>
              <a:spcAft>
                <a:spcPts val="600"/>
              </a:spcAft>
            </a:pPr>
            <a:r>
              <a:rPr lang="en-US" sz="2400" dirty="0">
                <a:solidFill>
                  <a:srgbClr val="103246"/>
                </a:solidFill>
                <a:latin typeface="Bahnschrift" panose="020B0502040204020203" pitchFamily="34" charset="0"/>
              </a:rPr>
              <a:t> Polls</a:t>
            </a:r>
            <a:endParaRPr lang="en-GB" sz="2400" dirty="0">
              <a:solidFill>
                <a:srgbClr val="103246"/>
              </a:solidFill>
              <a:latin typeface="Bahnschrift" panose="020B0502040204020203" pitchFamily="34" charset="0"/>
            </a:endParaRPr>
          </a:p>
          <a:p>
            <a:pPr lvl="0">
              <a:spcBef>
                <a:spcPts val="0"/>
              </a:spcBef>
              <a:spcAft>
                <a:spcPts val="600"/>
              </a:spcAft>
            </a:pPr>
            <a:r>
              <a:rPr lang="en-US" sz="2400" dirty="0">
                <a:solidFill>
                  <a:srgbClr val="103246"/>
                </a:solidFill>
                <a:latin typeface="Bahnschrift" panose="020B0502040204020203" pitchFamily="34" charset="0"/>
              </a:rPr>
              <a:t> Chat option</a:t>
            </a:r>
            <a:endParaRPr lang="en-GB" sz="2400" kern="0" dirty="0">
              <a:solidFill>
                <a:srgbClr val="103246"/>
              </a:solidFill>
              <a:latin typeface="Bahnschrift" panose="020B0502040204020203" pitchFamily="34" charset="0"/>
            </a:endParaRPr>
          </a:p>
        </p:txBody>
      </p:sp>
      <p:pic>
        <p:nvPicPr>
          <p:cNvPr id="8" name="Picture 4" descr="How to create a Zoom poll | Brightspace | Vanderbilt University">
            <a:extLst>
              <a:ext uri="{FF2B5EF4-FFF2-40B4-BE49-F238E27FC236}">
                <a16:creationId xmlns:a16="http://schemas.microsoft.com/office/drawing/2014/main" id="{738BE507-3879-4CBB-9093-EEB5E98CD4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9160" y="2432710"/>
            <a:ext cx="3048001" cy="381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oll: What are IT's most-wanted tech skills? | The Enterprisers Project">
            <a:extLst>
              <a:ext uri="{FF2B5EF4-FFF2-40B4-BE49-F238E27FC236}">
                <a16:creationId xmlns:a16="http://schemas.microsoft.com/office/drawing/2014/main" id="{6968DA9B-C2F9-46B8-AD53-491396083E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2031" y="4754730"/>
            <a:ext cx="2573968" cy="14879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Zoom not a secure video conferencing platform: Govt">
            <a:extLst>
              <a:ext uri="{FF2B5EF4-FFF2-40B4-BE49-F238E27FC236}">
                <a16:creationId xmlns:a16="http://schemas.microsoft.com/office/drawing/2014/main" id="{B81D0F70-E840-456D-8919-313EF9802FB4}"/>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107151" y="4684537"/>
            <a:ext cx="3310471" cy="1561643"/>
          </a:xfrm>
          <a:prstGeom prst="rect">
            <a:avLst/>
          </a:prstGeom>
          <a:solidFill>
            <a:srgbClr val="FFFFFF"/>
          </a:solidFill>
        </p:spPr>
      </p:pic>
      <p:sp>
        <p:nvSpPr>
          <p:cNvPr id="7" name="Footer Placeholder 6">
            <a:extLst>
              <a:ext uri="{FF2B5EF4-FFF2-40B4-BE49-F238E27FC236}">
                <a16:creationId xmlns:a16="http://schemas.microsoft.com/office/drawing/2014/main" id="{D38CCB25-6166-0AA5-55DF-E652E2D2A920}"/>
              </a:ext>
            </a:extLst>
          </p:cNvPr>
          <p:cNvSpPr>
            <a:spLocks noGrp="1"/>
          </p:cNvSpPr>
          <p:nvPr>
            <p:ph type="ftr" sz="quarter" idx="11"/>
          </p:nvPr>
        </p:nvSpPr>
        <p:spPr/>
        <p:txBody>
          <a:bodyPr/>
          <a:lstStyle/>
          <a:p>
            <a:r>
              <a:rPr lang="en-US"/>
              <a:t>© JAA Training Organisation (JAA TO) 2022. All rights reserved.  </a:t>
            </a:r>
            <a:endParaRPr lang="en-US" dirty="0"/>
          </a:p>
        </p:txBody>
      </p:sp>
    </p:spTree>
    <p:custDataLst>
      <p:tags r:id="rId1"/>
    </p:custDataLst>
    <p:extLst>
      <p:ext uri="{BB962C8B-B14F-4D97-AF65-F5344CB8AC3E}">
        <p14:creationId xmlns:p14="http://schemas.microsoft.com/office/powerpoint/2010/main" val="335490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146464" y="184558"/>
            <a:ext cx="10627127" cy="1143000"/>
          </a:xfrm>
        </p:spPr>
        <p:txBody>
          <a:bodyPr>
            <a:noAutofit/>
          </a:bodyPr>
          <a:lstStyle/>
          <a:p>
            <a:pPr algn="l"/>
            <a:r>
              <a:rPr lang="nl-NL" altLang="nl-NL" dirty="0">
                <a:solidFill>
                  <a:srgbClr val="103246"/>
                </a:solidFill>
                <a:latin typeface="Bahnschrift" panose="020B0502040204020203" pitchFamily="34" charset="0"/>
              </a:rPr>
              <a:t>Delivering a Virtual Classroom Training</a:t>
            </a:r>
          </a:p>
        </p:txBody>
      </p:sp>
      <p:sp>
        <p:nvSpPr>
          <p:cNvPr id="20483" name="Content Placeholder 2"/>
          <p:cNvSpPr>
            <a:spLocks noGrp="1"/>
          </p:cNvSpPr>
          <p:nvPr>
            <p:ph idx="1"/>
          </p:nvPr>
        </p:nvSpPr>
        <p:spPr bwMode="auto">
          <a:xfrm>
            <a:off x="1097279" y="1644596"/>
            <a:ext cx="9135292" cy="4608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Blip>
                <a:blip r:embed="rId3"/>
              </a:buBlip>
            </a:pPr>
            <a:r>
              <a:rPr lang="en-US" altLang="en-US" sz="2000" dirty="0">
                <a:solidFill>
                  <a:schemeClr val="accent1">
                    <a:lumMod val="75000"/>
                  </a:schemeClr>
                </a:solidFill>
                <a:latin typeface="Bahnschrift" panose="020B0502040204020203" pitchFamily="34" charset="0"/>
              </a:rPr>
              <a:t> </a:t>
            </a:r>
            <a:r>
              <a:rPr lang="en-US" altLang="en-US" sz="2400" dirty="0">
                <a:solidFill>
                  <a:srgbClr val="103246"/>
                </a:solidFill>
                <a:latin typeface="Bahnschrift" panose="020B0502040204020203" pitchFamily="34" charset="0"/>
              </a:rPr>
              <a:t>Training of competent instructors:</a:t>
            </a:r>
          </a:p>
          <a:p>
            <a:pPr lvl="1">
              <a:buBlip>
                <a:blip r:embed="rId3"/>
              </a:buBlip>
            </a:pPr>
            <a:r>
              <a:rPr lang="en-US" altLang="en-US" sz="2000" dirty="0">
                <a:solidFill>
                  <a:srgbClr val="103246"/>
                </a:solidFill>
                <a:latin typeface="Bahnschrift" panose="020B0502040204020203" pitchFamily="34" charset="0"/>
              </a:rPr>
              <a:t> How to transfer in-class courses to virtual classroom courses.</a:t>
            </a:r>
          </a:p>
          <a:p>
            <a:pPr lvl="1">
              <a:buBlip>
                <a:blip r:embed="rId3"/>
              </a:buBlip>
            </a:pPr>
            <a:r>
              <a:rPr lang="en-US" altLang="en-US" sz="2000" dirty="0">
                <a:solidFill>
                  <a:srgbClr val="103246"/>
                </a:solidFill>
                <a:latin typeface="Bahnschrift" panose="020B0502040204020203" pitchFamily="34" charset="0"/>
              </a:rPr>
              <a:t> The use of the chosen platform – technical skills.</a:t>
            </a:r>
          </a:p>
          <a:p>
            <a:pPr lvl="1">
              <a:buBlip>
                <a:blip r:embed="rId3"/>
              </a:buBlip>
            </a:pPr>
            <a:r>
              <a:rPr lang="en-US" altLang="en-US" sz="2000" dirty="0">
                <a:solidFill>
                  <a:srgbClr val="103246"/>
                </a:solidFill>
                <a:latin typeface="Bahnschrift" panose="020B0502040204020203" pitchFamily="34" charset="0"/>
              </a:rPr>
              <a:t> How to engage the trainees.</a:t>
            </a:r>
          </a:p>
          <a:p>
            <a:pPr lvl="1">
              <a:buBlip>
                <a:blip r:embed="rId3"/>
              </a:buBlip>
            </a:pPr>
            <a:r>
              <a:rPr lang="en-US" altLang="en-US" sz="2000" dirty="0">
                <a:solidFill>
                  <a:srgbClr val="103246"/>
                </a:solidFill>
                <a:latin typeface="Bahnschrift" panose="020B0502040204020203" pitchFamily="34" charset="0"/>
              </a:rPr>
              <a:t> Ensuring a proper time management.</a:t>
            </a:r>
          </a:p>
          <a:p>
            <a:pPr>
              <a:buBlip>
                <a:blip r:embed="rId3"/>
              </a:buBlip>
            </a:pPr>
            <a:r>
              <a:rPr lang="en-US" altLang="en-US" sz="2400" dirty="0">
                <a:solidFill>
                  <a:srgbClr val="103246"/>
                </a:solidFill>
                <a:latin typeface="Bahnschrift" panose="020B0502040204020203" pitchFamily="34" charset="0"/>
              </a:rPr>
              <a:t> Clear instructions to the trainees.</a:t>
            </a:r>
          </a:p>
          <a:p>
            <a:pPr>
              <a:buBlip>
                <a:blip r:embed="rId3"/>
              </a:buBlip>
            </a:pPr>
            <a:r>
              <a:rPr lang="en-US" altLang="en-US" sz="2400" dirty="0">
                <a:solidFill>
                  <a:srgbClr val="103246"/>
                </a:solidFill>
                <a:latin typeface="Bahnschrift" panose="020B0502040204020203" pitchFamily="34" charset="0"/>
              </a:rPr>
              <a:t> Clear instructions in case something goes wrong.</a:t>
            </a:r>
          </a:p>
          <a:p>
            <a:pPr lvl="1"/>
            <a:endParaRPr lang="en-US" altLang="en-US" dirty="0"/>
          </a:p>
          <a:p>
            <a:endParaRPr lang="en-US" altLang="en-US" dirty="0"/>
          </a:p>
        </p:txBody>
      </p:sp>
      <p:sp>
        <p:nvSpPr>
          <p:cNvPr id="4" name="Footer Placeholder 3">
            <a:extLst>
              <a:ext uri="{FF2B5EF4-FFF2-40B4-BE49-F238E27FC236}">
                <a16:creationId xmlns:a16="http://schemas.microsoft.com/office/drawing/2014/main" id="{2AC80559-48C6-B0B1-72D7-71F4AADFEA87}"/>
              </a:ext>
            </a:extLst>
          </p:cNvPr>
          <p:cNvSpPr>
            <a:spLocks noGrp="1"/>
          </p:cNvSpPr>
          <p:nvPr>
            <p:ph type="ftr" sz="quarter" idx="11"/>
          </p:nvPr>
        </p:nvSpPr>
        <p:spPr/>
        <p:txBody>
          <a:bodyPr/>
          <a:lstStyle/>
          <a:p>
            <a:r>
              <a:rPr lang="en-US"/>
              <a:t>© JAA Training Organisation (JAA TO) 2022. All rights reserved.  </a:t>
            </a:r>
            <a:endParaRPr lang="en-US" dirty="0"/>
          </a:p>
        </p:txBody>
      </p:sp>
    </p:spTree>
    <p:extLst>
      <p:ext uri="{BB962C8B-B14F-4D97-AF65-F5344CB8AC3E}">
        <p14:creationId xmlns:p14="http://schemas.microsoft.com/office/powerpoint/2010/main" val="207596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48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48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48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48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48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48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928F7-EA4A-8C64-FC6B-6E85934776BC}"/>
              </a:ext>
            </a:extLst>
          </p:cNvPr>
          <p:cNvSpPr>
            <a:spLocks noGrp="1"/>
          </p:cNvSpPr>
          <p:nvPr>
            <p:ph type="title"/>
          </p:nvPr>
        </p:nvSpPr>
        <p:spPr/>
        <p:txBody>
          <a:bodyPr>
            <a:normAutofit/>
          </a:bodyPr>
          <a:lstStyle/>
          <a:p>
            <a:r>
              <a:rPr lang="en-US" dirty="0">
                <a:solidFill>
                  <a:srgbClr val="103246"/>
                </a:solidFill>
                <a:latin typeface="Bahnschrift" panose="020B0502040204020203" pitchFamily="34" charset="0"/>
              </a:rPr>
              <a:t>Contact details</a:t>
            </a:r>
            <a:endParaRPr lang="en-NL" dirty="0"/>
          </a:p>
        </p:txBody>
      </p:sp>
      <p:pic>
        <p:nvPicPr>
          <p:cNvPr id="5" name="Picture 4">
            <a:extLst>
              <a:ext uri="{FF2B5EF4-FFF2-40B4-BE49-F238E27FC236}">
                <a16:creationId xmlns:a16="http://schemas.microsoft.com/office/drawing/2014/main" id="{400235C2-3784-748E-AD64-AFD94E164221}"/>
              </a:ext>
            </a:extLst>
          </p:cNvPr>
          <p:cNvPicPr>
            <a:picLocks noChangeAspect="1"/>
          </p:cNvPicPr>
          <p:nvPr/>
        </p:nvPicPr>
        <p:blipFill rotWithShape="1">
          <a:blip r:embed="rId3">
            <a:extLst>
              <a:ext uri="{28A0092B-C50C-407E-A947-70E740481C1C}">
                <a14:useLocalDpi xmlns:a14="http://schemas.microsoft.com/office/drawing/2010/main" val="0"/>
              </a:ext>
            </a:extLst>
          </a:blip>
          <a:srcRect l="-1" t="49805" r="3336" b="-1"/>
          <a:stretch/>
        </p:blipFill>
        <p:spPr>
          <a:xfrm>
            <a:off x="7853681" y="1977530"/>
            <a:ext cx="4338319" cy="322484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7" name="Title 1">
            <a:extLst>
              <a:ext uri="{FF2B5EF4-FFF2-40B4-BE49-F238E27FC236}">
                <a16:creationId xmlns:a16="http://schemas.microsoft.com/office/drawing/2014/main" id="{C31159AD-B4FB-2834-83D9-473A3F599C94}"/>
              </a:ext>
            </a:extLst>
          </p:cNvPr>
          <p:cNvSpPr txBox="1">
            <a:spLocks/>
          </p:cNvSpPr>
          <p:nvPr/>
        </p:nvSpPr>
        <p:spPr>
          <a:xfrm>
            <a:off x="1066800" y="2446953"/>
            <a:ext cx="5656684" cy="11430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accent2"/>
                </a:solidFill>
                <a:latin typeface="Montserrat ExtraBold" panose="00000900000000000000" pitchFamily="50" charset="0"/>
                <a:ea typeface="+mj-ea"/>
                <a:cs typeface="+mj-cs"/>
              </a:defRPr>
            </a:lvl1pPr>
          </a:lstStyle>
          <a:p>
            <a:endParaRPr lang="en-GB" dirty="0">
              <a:solidFill>
                <a:srgbClr val="103246"/>
              </a:solidFill>
              <a:latin typeface="Bahnschrift" panose="020B0502040204020203" pitchFamily="34" charset="0"/>
            </a:endParaRPr>
          </a:p>
        </p:txBody>
      </p:sp>
      <p:sp>
        <p:nvSpPr>
          <p:cNvPr id="10" name="TextBox 9">
            <a:extLst>
              <a:ext uri="{FF2B5EF4-FFF2-40B4-BE49-F238E27FC236}">
                <a16:creationId xmlns:a16="http://schemas.microsoft.com/office/drawing/2014/main" id="{52C78D89-54C6-D512-D35E-C21824EA3974}"/>
              </a:ext>
            </a:extLst>
          </p:cNvPr>
          <p:cNvSpPr txBox="1"/>
          <p:nvPr/>
        </p:nvSpPr>
        <p:spPr>
          <a:xfrm>
            <a:off x="1039735" y="2698666"/>
            <a:ext cx="7802657" cy="2677656"/>
          </a:xfrm>
          <a:prstGeom prst="rect">
            <a:avLst/>
          </a:prstGeom>
          <a:noFill/>
        </p:spPr>
        <p:txBody>
          <a:bodyPr wrap="square">
            <a:spAutoFit/>
          </a:bodyPr>
          <a:lstStyle/>
          <a:p>
            <a:pPr marL="0" indent="0">
              <a:buNone/>
            </a:pPr>
            <a:r>
              <a:rPr lang="en-US" sz="2800" dirty="0">
                <a:solidFill>
                  <a:srgbClr val="103246"/>
                </a:solidFill>
              </a:rPr>
              <a:t>Eric Schoonderwoerd</a:t>
            </a:r>
          </a:p>
          <a:p>
            <a:pPr marL="0" indent="0">
              <a:buNone/>
            </a:pPr>
            <a:endParaRPr lang="en-US" sz="2800" dirty="0">
              <a:solidFill>
                <a:srgbClr val="103246"/>
              </a:solidFill>
            </a:endParaRPr>
          </a:p>
          <a:p>
            <a:r>
              <a:rPr lang="en-US" sz="2800" dirty="0">
                <a:solidFill>
                  <a:srgbClr val="103246"/>
                </a:solidFill>
              </a:rPr>
              <a:t>E-mail: 	eschoonderwoerd@jaato.com</a:t>
            </a:r>
          </a:p>
          <a:p>
            <a:r>
              <a:rPr lang="en-US" sz="2800" dirty="0">
                <a:solidFill>
                  <a:srgbClr val="103246"/>
                </a:solidFill>
              </a:rPr>
              <a:t>Telephone: 	+31 23 56 797 97</a:t>
            </a:r>
          </a:p>
          <a:p>
            <a:r>
              <a:rPr lang="en-US" sz="2800" dirty="0">
                <a:solidFill>
                  <a:srgbClr val="103246"/>
                </a:solidFill>
              </a:rPr>
              <a:t>Mobile: 	+31 6 28 91 70 48</a:t>
            </a:r>
          </a:p>
          <a:p>
            <a:r>
              <a:rPr lang="en-US" sz="2800" dirty="0" err="1">
                <a:solidFill>
                  <a:srgbClr val="103246"/>
                </a:solidFill>
              </a:rPr>
              <a:t>Linkedin</a:t>
            </a:r>
            <a:r>
              <a:rPr lang="en-US" sz="2800" dirty="0">
                <a:solidFill>
                  <a:srgbClr val="103246"/>
                </a:solidFill>
              </a:rPr>
              <a:t>:	linkedin.com/in/</a:t>
            </a:r>
            <a:r>
              <a:rPr lang="en-US" sz="2800" dirty="0" err="1">
                <a:solidFill>
                  <a:srgbClr val="103246"/>
                </a:solidFill>
              </a:rPr>
              <a:t>ericschoonderwoerd</a:t>
            </a:r>
            <a:endParaRPr lang="en-US" sz="2800" dirty="0">
              <a:solidFill>
                <a:srgbClr val="103246"/>
              </a:solidFill>
            </a:endParaRPr>
          </a:p>
        </p:txBody>
      </p:sp>
      <p:sp>
        <p:nvSpPr>
          <p:cNvPr id="4" name="Footer Placeholder 3">
            <a:extLst>
              <a:ext uri="{FF2B5EF4-FFF2-40B4-BE49-F238E27FC236}">
                <a16:creationId xmlns:a16="http://schemas.microsoft.com/office/drawing/2014/main" id="{216D191E-F85A-6988-1C16-CB136809B006}"/>
              </a:ext>
            </a:extLst>
          </p:cNvPr>
          <p:cNvSpPr>
            <a:spLocks noGrp="1"/>
          </p:cNvSpPr>
          <p:nvPr>
            <p:ph type="ftr" sz="quarter" idx="11"/>
          </p:nvPr>
        </p:nvSpPr>
        <p:spPr/>
        <p:txBody>
          <a:bodyPr/>
          <a:lstStyle/>
          <a:p>
            <a:r>
              <a:rPr lang="en-US"/>
              <a:t>© JAA Training Organisation (JAA TO) 2022. All rights reserved.  </a:t>
            </a:r>
            <a:endParaRPr lang="en-US" dirty="0"/>
          </a:p>
        </p:txBody>
      </p:sp>
    </p:spTree>
    <p:extLst>
      <p:ext uri="{BB962C8B-B14F-4D97-AF65-F5344CB8AC3E}">
        <p14:creationId xmlns:p14="http://schemas.microsoft.com/office/powerpoint/2010/main" val="706411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D080CD01-0F82-4E20-841A-ABEB02F7F8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3971" y="1007011"/>
            <a:ext cx="3875181" cy="4843977"/>
          </a:xfrm>
          <a:prstGeom prst="rect">
            <a:avLst/>
          </a:prstGeom>
        </p:spPr>
      </p:pic>
      <p:sp>
        <p:nvSpPr>
          <p:cNvPr id="4" name="Footer Placeholder 3">
            <a:extLst>
              <a:ext uri="{FF2B5EF4-FFF2-40B4-BE49-F238E27FC236}">
                <a16:creationId xmlns:a16="http://schemas.microsoft.com/office/drawing/2014/main" id="{E32B60C6-CBBF-58E5-C593-231ACDE9EA7B}"/>
              </a:ext>
            </a:extLst>
          </p:cNvPr>
          <p:cNvSpPr>
            <a:spLocks noGrp="1"/>
          </p:cNvSpPr>
          <p:nvPr>
            <p:ph type="ftr" sz="quarter" idx="11"/>
          </p:nvPr>
        </p:nvSpPr>
        <p:spPr/>
        <p:txBody>
          <a:bodyPr/>
          <a:lstStyle/>
          <a:p>
            <a:r>
              <a:rPr lang="en-US"/>
              <a:t>© JAA Training Organisation (JAA TO) 2022. All rights reserved.  </a:t>
            </a:r>
            <a:endParaRPr lang="en-US" dirty="0"/>
          </a:p>
        </p:txBody>
      </p:sp>
    </p:spTree>
    <p:extLst>
      <p:ext uri="{BB962C8B-B14F-4D97-AF65-F5344CB8AC3E}">
        <p14:creationId xmlns:p14="http://schemas.microsoft.com/office/powerpoint/2010/main" val="2563522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5493-042A-4456-9068-12E09771ED1C}"/>
              </a:ext>
            </a:extLst>
          </p:cNvPr>
          <p:cNvSpPr>
            <a:spLocks noGrp="1"/>
          </p:cNvSpPr>
          <p:nvPr>
            <p:ph type="ctrTitle"/>
          </p:nvPr>
        </p:nvSpPr>
        <p:spPr/>
        <p:txBody>
          <a:bodyPr>
            <a:normAutofit/>
          </a:bodyPr>
          <a:lstStyle/>
          <a:p>
            <a:pPr algn="ctr">
              <a:spcAft>
                <a:spcPts val="1800"/>
              </a:spcAft>
            </a:pPr>
            <a:r>
              <a:rPr lang="en-US" sz="6000" dirty="0"/>
              <a:t>Virtual Classroom: </a:t>
            </a:r>
            <a:br>
              <a:rPr lang="en-US" sz="6000" dirty="0"/>
            </a:br>
            <a:r>
              <a:rPr lang="en-US" sz="6000" dirty="0"/>
              <a:t>part of the new normal?</a:t>
            </a:r>
            <a:endParaRPr lang="en-NL" sz="6000" dirty="0"/>
          </a:p>
        </p:txBody>
      </p:sp>
      <p:sp>
        <p:nvSpPr>
          <p:cNvPr id="3" name="Subtitle 2">
            <a:extLst>
              <a:ext uri="{FF2B5EF4-FFF2-40B4-BE49-F238E27FC236}">
                <a16:creationId xmlns:a16="http://schemas.microsoft.com/office/drawing/2014/main" id="{0207198D-32E8-4165-B6F3-7F9B0951E37B}"/>
              </a:ext>
            </a:extLst>
          </p:cNvPr>
          <p:cNvSpPr>
            <a:spLocks noGrp="1"/>
          </p:cNvSpPr>
          <p:nvPr>
            <p:ph type="subTitle" idx="1"/>
          </p:nvPr>
        </p:nvSpPr>
        <p:spPr>
          <a:xfrm>
            <a:off x="1191237" y="4645151"/>
            <a:ext cx="10570128" cy="1646591"/>
          </a:xfrm>
        </p:spPr>
        <p:txBody>
          <a:bodyPr>
            <a:normAutofit/>
          </a:bodyPr>
          <a:lstStyle/>
          <a:p>
            <a:pPr>
              <a:lnSpc>
                <a:spcPct val="128000"/>
              </a:lnSpc>
              <a:spcBef>
                <a:spcPts val="0"/>
              </a:spcBef>
              <a:spcAft>
                <a:spcPts val="0"/>
              </a:spcAft>
            </a:pPr>
            <a:r>
              <a:rPr lang="en-US" sz="2000" b="1" dirty="0"/>
              <a:t>Paula Almeida 		    - </a:t>
            </a:r>
            <a:r>
              <a:rPr lang="en-US" sz="2000" i="1" dirty="0"/>
              <a:t>Director</a:t>
            </a:r>
          </a:p>
          <a:p>
            <a:pPr>
              <a:lnSpc>
                <a:spcPct val="128000"/>
              </a:lnSpc>
              <a:spcBef>
                <a:spcPts val="0"/>
              </a:spcBef>
              <a:spcAft>
                <a:spcPts val="0"/>
              </a:spcAft>
            </a:pPr>
            <a:r>
              <a:rPr lang="en-US" sz="2000" b="1" dirty="0"/>
              <a:t>Eric Schoonderwoerd </a:t>
            </a:r>
            <a:r>
              <a:rPr lang="en-US" sz="2000" dirty="0"/>
              <a:t>- </a:t>
            </a:r>
            <a:r>
              <a:rPr lang="en-US" sz="2000" i="1" dirty="0"/>
              <a:t>Business Strategist, Relationships</a:t>
            </a:r>
          </a:p>
          <a:p>
            <a:pPr>
              <a:lnSpc>
                <a:spcPct val="128000"/>
              </a:lnSpc>
              <a:spcBef>
                <a:spcPts val="0"/>
              </a:spcBef>
              <a:spcAft>
                <a:spcPts val="0"/>
              </a:spcAft>
            </a:pPr>
            <a:r>
              <a:rPr lang="en-US" sz="2000" i="1" dirty="0"/>
              <a:t>				      &amp; CDU Manager</a:t>
            </a:r>
          </a:p>
        </p:txBody>
      </p:sp>
      <p:sp>
        <p:nvSpPr>
          <p:cNvPr id="5" name="Footer Placeholder 4">
            <a:extLst>
              <a:ext uri="{FF2B5EF4-FFF2-40B4-BE49-F238E27FC236}">
                <a16:creationId xmlns:a16="http://schemas.microsoft.com/office/drawing/2014/main" id="{129E194D-BDE6-CEBE-D9EA-77592500189A}"/>
              </a:ext>
            </a:extLst>
          </p:cNvPr>
          <p:cNvSpPr>
            <a:spLocks noGrp="1"/>
          </p:cNvSpPr>
          <p:nvPr>
            <p:ph type="ftr" sz="quarter" idx="11"/>
          </p:nvPr>
        </p:nvSpPr>
        <p:spPr/>
        <p:txBody>
          <a:bodyPr/>
          <a:lstStyle/>
          <a:p>
            <a:r>
              <a:rPr lang="en-US"/>
              <a:t>© JAA Training Organisation (JAA TO) 2022. All rights reserved.  </a:t>
            </a:r>
            <a:endParaRPr lang="en-US" dirty="0"/>
          </a:p>
        </p:txBody>
      </p:sp>
    </p:spTree>
    <p:extLst>
      <p:ext uri="{BB962C8B-B14F-4D97-AF65-F5344CB8AC3E}">
        <p14:creationId xmlns:p14="http://schemas.microsoft.com/office/powerpoint/2010/main" val="1240927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B9293-C429-4CF4-9F72-0CF78579C0FF}"/>
              </a:ext>
            </a:extLst>
          </p:cNvPr>
          <p:cNvSpPr>
            <a:spLocks noGrp="1"/>
          </p:cNvSpPr>
          <p:nvPr>
            <p:ph type="title"/>
          </p:nvPr>
        </p:nvSpPr>
        <p:spPr>
          <a:xfrm>
            <a:off x="1097279" y="118052"/>
            <a:ext cx="8776064" cy="1143000"/>
          </a:xfrm>
        </p:spPr>
        <p:txBody>
          <a:bodyPr/>
          <a:lstStyle/>
          <a:p>
            <a:r>
              <a:rPr lang="en-GB" dirty="0"/>
              <a:t>Vision/Mission Statement</a:t>
            </a:r>
          </a:p>
        </p:txBody>
      </p:sp>
      <p:sp>
        <p:nvSpPr>
          <p:cNvPr id="3" name="Content Placeholder 2">
            <a:extLst>
              <a:ext uri="{FF2B5EF4-FFF2-40B4-BE49-F238E27FC236}">
                <a16:creationId xmlns:a16="http://schemas.microsoft.com/office/drawing/2014/main" id="{240738C4-00C8-4277-81EF-28EC926436DF}"/>
              </a:ext>
            </a:extLst>
          </p:cNvPr>
          <p:cNvSpPr>
            <a:spLocks noGrp="1"/>
          </p:cNvSpPr>
          <p:nvPr>
            <p:ph idx="1"/>
          </p:nvPr>
        </p:nvSpPr>
        <p:spPr>
          <a:xfrm>
            <a:off x="1097279" y="1590963"/>
            <a:ext cx="10060578" cy="4525963"/>
          </a:xfrm>
        </p:spPr>
        <p:txBody>
          <a:bodyPr>
            <a:normAutofit/>
          </a:bodyPr>
          <a:lstStyle/>
          <a:p>
            <a:pPr marL="0" indent="0" algn="ctr">
              <a:spcBef>
                <a:spcPts val="0"/>
              </a:spcBef>
              <a:buNone/>
            </a:pPr>
            <a:r>
              <a:rPr lang="en-US" sz="2400" b="1" dirty="0">
                <a:solidFill>
                  <a:srgbClr val="103246"/>
                </a:solidFill>
              </a:rPr>
              <a:t> Our VISION</a:t>
            </a:r>
          </a:p>
          <a:p>
            <a:pPr marL="0" indent="0" algn="ctr">
              <a:spcBef>
                <a:spcPts val="0"/>
              </a:spcBef>
              <a:buNone/>
            </a:pPr>
            <a:endParaRPr lang="en-US" sz="2400" dirty="0">
              <a:solidFill>
                <a:srgbClr val="103246"/>
              </a:solidFill>
            </a:endParaRPr>
          </a:p>
          <a:p>
            <a:pPr marL="0" indent="0" algn="ctr">
              <a:spcBef>
                <a:spcPts val="0"/>
              </a:spcBef>
              <a:buNone/>
            </a:pPr>
            <a:r>
              <a:rPr lang="en-US" sz="2400" dirty="0">
                <a:solidFill>
                  <a:srgbClr val="103246"/>
                </a:solidFill>
              </a:rPr>
              <a:t>To be the world’s best aviation learning &amp; knowledge </a:t>
            </a:r>
            <a:r>
              <a:rPr lang="en-US" sz="2400" dirty="0" err="1">
                <a:solidFill>
                  <a:srgbClr val="103246"/>
                </a:solidFill>
              </a:rPr>
              <a:t>centre</a:t>
            </a:r>
            <a:r>
              <a:rPr lang="en-US" sz="2400" dirty="0">
                <a:solidFill>
                  <a:srgbClr val="103246"/>
                </a:solidFill>
              </a:rPr>
              <a:t> for a safer, more secure and sustainable aviation industry.</a:t>
            </a:r>
          </a:p>
          <a:p>
            <a:pPr marL="0" indent="0" algn="ctr">
              <a:spcBef>
                <a:spcPts val="0"/>
              </a:spcBef>
              <a:buNone/>
            </a:pPr>
            <a:endParaRPr lang="en-US" sz="2400" dirty="0">
              <a:solidFill>
                <a:srgbClr val="103246"/>
              </a:solidFill>
            </a:endParaRPr>
          </a:p>
          <a:p>
            <a:pPr marL="0" indent="0" algn="ctr">
              <a:spcBef>
                <a:spcPts val="0"/>
              </a:spcBef>
              <a:buNone/>
            </a:pPr>
            <a:r>
              <a:rPr lang="en-US" sz="2400" b="1" dirty="0">
                <a:solidFill>
                  <a:srgbClr val="103246"/>
                </a:solidFill>
              </a:rPr>
              <a:t>Our MISSION</a:t>
            </a:r>
          </a:p>
          <a:p>
            <a:pPr marL="0" indent="0" algn="ctr">
              <a:spcBef>
                <a:spcPts val="0"/>
              </a:spcBef>
              <a:buNone/>
            </a:pPr>
            <a:endParaRPr lang="en-US" sz="2400" dirty="0">
              <a:solidFill>
                <a:srgbClr val="103246"/>
              </a:solidFill>
            </a:endParaRPr>
          </a:p>
          <a:p>
            <a:pPr marL="0" indent="0" algn="ctr">
              <a:spcBef>
                <a:spcPts val="0"/>
              </a:spcBef>
              <a:buNone/>
            </a:pPr>
            <a:r>
              <a:rPr lang="en-US" sz="2400" dirty="0">
                <a:solidFill>
                  <a:srgbClr val="103246"/>
                </a:solidFill>
              </a:rPr>
              <a:t>To deliver the highest quality solutions for capacitating aviation professionals and </a:t>
            </a:r>
            <a:r>
              <a:rPr lang="en-US" sz="2400" dirty="0" err="1">
                <a:solidFill>
                  <a:srgbClr val="103246"/>
                </a:solidFill>
              </a:rPr>
              <a:t>organisations</a:t>
            </a:r>
            <a:r>
              <a:rPr lang="en-US" sz="2400" dirty="0">
                <a:solidFill>
                  <a:srgbClr val="103246"/>
                </a:solidFill>
              </a:rPr>
              <a:t> globally.</a:t>
            </a:r>
            <a:endParaRPr lang="en-GB" sz="2400" dirty="0">
              <a:solidFill>
                <a:srgbClr val="103246"/>
              </a:solidFill>
            </a:endParaRPr>
          </a:p>
        </p:txBody>
      </p:sp>
      <p:sp>
        <p:nvSpPr>
          <p:cNvPr id="5" name="Footer Placeholder 4">
            <a:extLst>
              <a:ext uri="{FF2B5EF4-FFF2-40B4-BE49-F238E27FC236}">
                <a16:creationId xmlns:a16="http://schemas.microsoft.com/office/drawing/2014/main" id="{C8E1C1C8-44F0-6CB4-7005-3280D4F34714}"/>
              </a:ext>
            </a:extLst>
          </p:cNvPr>
          <p:cNvSpPr>
            <a:spLocks noGrp="1"/>
          </p:cNvSpPr>
          <p:nvPr>
            <p:ph type="ftr" sz="quarter" idx="11"/>
          </p:nvPr>
        </p:nvSpPr>
        <p:spPr/>
        <p:txBody>
          <a:bodyPr/>
          <a:lstStyle/>
          <a:p>
            <a:r>
              <a:rPr lang="en-US"/>
              <a:t>© JAA Training Organisation (JAA TO) 2022. All rights reserved.  </a:t>
            </a:r>
            <a:endParaRPr lang="en-US" dirty="0"/>
          </a:p>
        </p:txBody>
      </p:sp>
      <p:pic>
        <p:nvPicPr>
          <p:cNvPr id="15" name="Picture 14" descr="A picture containing logo&#10;&#10;Description automatically generated">
            <a:extLst>
              <a:ext uri="{FF2B5EF4-FFF2-40B4-BE49-F238E27FC236}">
                <a16:creationId xmlns:a16="http://schemas.microsoft.com/office/drawing/2014/main" id="{3657A9E2-1729-F83F-BBE5-F9DEB06C5B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0570" y="-81643"/>
            <a:ext cx="2830286" cy="2122714"/>
          </a:xfrm>
          <a:prstGeom prst="rect">
            <a:avLst/>
          </a:prstGeom>
        </p:spPr>
      </p:pic>
    </p:spTree>
    <p:extLst>
      <p:ext uri="{BB962C8B-B14F-4D97-AF65-F5344CB8AC3E}">
        <p14:creationId xmlns:p14="http://schemas.microsoft.com/office/powerpoint/2010/main" val="58296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107347" y="152978"/>
            <a:ext cx="11082717" cy="1143000"/>
          </a:xfrm>
        </p:spPr>
        <p:txBody>
          <a:bodyPr>
            <a:normAutofit/>
          </a:bodyPr>
          <a:lstStyle/>
          <a:p>
            <a:pPr algn="l"/>
            <a:r>
              <a:rPr lang="nl-NL" altLang="nl-NL" dirty="0"/>
              <a:t>JAA Training Organisation</a:t>
            </a:r>
          </a:p>
        </p:txBody>
      </p:sp>
      <p:sp>
        <p:nvSpPr>
          <p:cNvPr id="20483" name="Content Placeholder 2"/>
          <p:cNvSpPr>
            <a:spLocks noGrp="1"/>
          </p:cNvSpPr>
          <p:nvPr>
            <p:ph idx="1"/>
          </p:nvPr>
        </p:nvSpPr>
        <p:spPr bwMode="auto">
          <a:xfrm>
            <a:off x="1107347" y="1484784"/>
            <a:ext cx="10875028" cy="4608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0"/>
              </a:spcBef>
              <a:spcAft>
                <a:spcPts val="900"/>
              </a:spcAft>
            </a:pPr>
            <a:r>
              <a:rPr lang="en-US" altLang="en-US" sz="2000" dirty="0">
                <a:solidFill>
                  <a:srgbClr val="103246"/>
                </a:solidFill>
              </a:rPr>
              <a:t>The JAA Training </a:t>
            </a:r>
            <a:r>
              <a:rPr lang="en-US" altLang="en-US" sz="2000" dirty="0" err="1">
                <a:solidFill>
                  <a:srgbClr val="103246"/>
                </a:solidFill>
              </a:rPr>
              <a:t>Organisation</a:t>
            </a:r>
            <a:r>
              <a:rPr lang="en-US" altLang="en-US" sz="2000" dirty="0">
                <a:solidFill>
                  <a:srgbClr val="103246"/>
                </a:solidFill>
              </a:rPr>
              <a:t> (JAA TO) is a non-profit Dutch Foundation, self funding, and the associated body of the European Civil Aviation Conference (ECAC). </a:t>
            </a:r>
          </a:p>
          <a:p>
            <a:pPr>
              <a:spcBef>
                <a:spcPts val="0"/>
              </a:spcBef>
              <a:spcAft>
                <a:spcPts val="900"/>
              </a:spcAft>
            </a:pPr>
            <a:r>
              <a:rPr lang="en-US" altLang="en-US" sz="2000" dirty="0">
                <a:solidFill>
                  <a:srgbClr val="103246"/>
                </a:solidFill>
              </a:rPr>
              <a:t>JAA TO has a history of around 50 years in the Aviation Industry.</a:t>
            </a:r>
          </a:p>
          <a:p>
            <a:pPr>
              <a:spcBef>
                <a:spcPts val="0"/>
              </a:spcBef>
              <a:spcAft>
                <a:spcPts val="900"/>
              </a:spcAft>
            </a:pPr>
            <a:r>
              <a:rPr lang="en-US" altLang="en-US" sz="2000" dirty="0">
                <a:solidFill>
                  <a:srgbClr val="103246"/>
                </a:solidFill>
              </a:rPr>
              <a:t>Originated from the Joint Aviation Authorities (JAA). JAA eventually transferred all its regulatory tasks to EASA.</a:t>
            </a:r>
          </a:p>
          <a:p>
            <a:pPr>
              <a:spcBef>
                <a:spcPts val="0"/>
              </a:spcBef>
              <a:spcAft>
                <a:spcPts val="900"/>
              </a:spcAft>
            </a:pPr>
            <a:r>
              <a:rPr lang="en-US" altLang="en-US" sz="2000" dirty="0">
                <a:solidFill>
                  <a:srgbClr val="103246"/>
                </a:solidFill>
              </a:rPr>
              <a:t>JAA TO has the following recognitions:</a:t>
            </a:r>
          </a:p>
          <a:p>
            <a:pPr lvl="1">
              <a:spcBef>
                <a:spcPts val="0"/>
              </a:spcBef>
              <a:spcAft>
                <a:spcPts val="900"/>
              </a:spcAft>
            </a:pPr>
            <a:r>
              <a:rPr lang="en-US" altLang="en-US" sz="1800" dirty="0">
                <a:solidFill>
                  <a:srgbClr val="103246"/>
                </a:solidFill>
              </a:rPr>
              <a:t>ICAO Platinum Training Center of Excellence (TCE)</a:t>
            </a:r>
          </a:p>
          <a:p>
            <a:pPr lvl="1">
              <a:spcBef>
                <a:spcPts val="0"/>
              </a:spcBef>
              <a:spcAft>
                <a:spcPts val="900"/>
              </a:spcAft>
            </a:pPr>
            <a:r>
              <a:rPr lang="en-US" altLang="en-US" sz="1800" dirty="0">
                <a:solidFill>
                  <a:srgbClr val="103246"/>
                </a:solidFill>
              </a:rPr>
              <a:t>Member of EASA Virtual Academy (EVA)</a:t>
            </a:r>
          </a:p>
          <a:p>
            <a:pPr lvl="1">
              <a:spcBef>
                <a:spcPts val="0"/>
              </a:spcBef>
              <a:spcAft>
                <a:spcPts val="900"/>
              </a:spcAft>
            </a:pPr>
            <a:r>
              <a:rPr lang="en-US" altLang="en-US" sz="1800" dirty="0">
                <a:solidFill>
                  <a:srgbClr val="103246"/>
                </a:solidFill>
              </a:rPr>
              <a:t>EASA-approved RITO (Ramp Inspection Training </a:t>
            </a:r>
            <a:r>
              <a:rPr lang="en-US" altLang="en-US" sz="1800" dirty="0" err="1">
                <a:solidFill>
                  <a:srgbClr val="103246"/>
                </a:solidFill>
              </a:rPr>
              <a:t>Organisation</a:t>
            </a:r>
            <a:r>
              <a:rPr lang="en-US" altLang="en-US" sz="1800" dirty="0">
                <a:solidFill>
                  <a:srgbClr val="103246"/>
                </a:solidFill>
              </a:rPr>
              <a:t>)</a:t>
            </a:r>
          </a:p>
          <a:p>
            <a:pPr lvl="1">
              <a:spcBef>
                <a:spcPts val="0"/>
              </a:spcBef>
              <a:spcAft>
                <a:spcPts val="900"/>
              </a:spcAft>
            </a:pPr>
            <a:r>
              <a:rPr lang="en-US" altLang="en-US" sz="1800" dirty="0">
                <a:solidFill>
                  <a:srgbClr val="103246"/>
                </a:solidFill>
              </a:rPr>
              <a:t>A by the Dutch ‘Ministry of Justice and Security’ </a:t>
            </a:r>
            <a:r>
              <a:rPr lang="en-US" altLang="en-US" sz="1800" dirty="0" err="1">
                <a:solidFill>
                  <a:srgbClr val="103246"/>
                </a:solidFill>
              </a:rPr>
              <a:t>recognised</a:t>
            </a:r>
            <a:r>
              <a:rPr lang="en-US" altLang="en-US" sz="1800" dirty="0">
                <a:solidFill>
                  <a:srgbClr val="103246"/>
                </a:solidFill>
              </a:rPr>
              <a:t> Aviation Security training center.</a:t>
            </a:r>
          </a:p>
          <a:p>
            <a:pPr>
              <a:spcBef>
                <a:spcPts val="0"/>
              </a:spcBef>
              <a:spcAft>
                <a:spcPts val="900"/>
              </a:spcAft>
            </a:pPr>
            <a:endParaRPr lang="en-US" altLang="en-US" dirty="0">
              <a:solidFill>
                <a:schemeClr val="tx2">
                  <a:lumMod val="75000"/>
                  <a:lumOff val="25000"/>
                </a:schemeClr>
              </a:solidFill>
            </a:endParaRPr>
          </a:p>
          <a:p>
            <a:pPr marL="0" indent="0">
              <a:spcAft>
                <a:spcPts val="1200"/>
              </a:spcAft>
              <a:buNone/>
            </a:pPr>
            <a:endParaRPr lang="en-US" altLang="en-US" sz="2000" dirty="0"/>
          </a:p>
          <a:p>
            <a:endParaRPr lang="en-US" altLang="en-US" dirty="0"/>
          </a:p>
        </p:txBody>
      </p:sp>
      <p:sp>
        <p:nvSpPr>
          <p:cNvPr id="3" name="Footer Placeholder 2">
            <a:extLst>
              <a:ext uri="{FF2B5EF4-FFF2-40B4-BE49-F238E27FC236}">
                <a16:creationId xmlns:a16="http://schemas.microsoft.com/office/drawing/2014/main" id="{BFE4CEC5-7B23-BB8B-91AF-CE5FF5F82482}"/>
              </a:ext>
            </a:extLst>
          </p:cNvPr>
          <p:cNvSpPr>
            <a:spLocks noGrp="1"/>
          </p:cNvSpPr>
          <p:nvPr>
            <p:ph type="ftr" sz="quarter" idx="11"/>
          </p:nvPr>
        </p:nvSpPr>
        <p:spPr/>
        <p:txBody>
          <a:bodyPr/>
          <a:lstStyle/>
          <a:p>
            <a:r>
              <a:rPr lang="en-US"/>
              <a:t>© JAA Training Organisation (JAA TO) 2022. All rights reserved.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48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48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48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48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48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149293" y="152978"/>
            <a:ext cx="11040772" cy="1143000"/>
          </a:xfrm>
        </p:spPr>
        <p:txBody>
          <a:bodyPr>
            <a:normAutofit/>
          </a:bodyPr>
          <a:lstStyle/>
          <a:p>
            <a:pPr algn="l"/>
            <a:r>
              <a:rPr lang="nl-NL" altLang="nl-NL" dirty="0"/>
              <a:t>JAA Training Organisation</a:t>
            </a:r>
          </a:p>
        </p:txBody>
      </p:sp>
      <p:sp>
        <p:nvSpPr>
          <p:cNvPr id="20483" name="Content Placeholder 2"/>
          <p:cNvSpPr>
            <a:spLocks noGrp="1"/>
          </p:cNvSpPr>
          <p:nvPr>
            <p:ph idx="1"/>
          </p:nvPr>
        </p:nvSpPr>
        <p:spPr bwMode="auto">
          <a:xfrm>
            <a:off x="1097279" y="1412776"/>
            <a:ext cx="8313490" cy="4608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pPr>
              <a:spcBef>
                <a:spcPts val="0"/>
              </a:spcBef>
              <a:spcAft>
                <a:spcPts val="900"/>
              </a:spcAft>
            </a:pPr>
            <a:r>
              <a:rPr lang="en-US" altLang="en-US" sz="2000" dirty="0">
                <a:solidFill>
                  <a:srgbClr val="103246"/>
                </a:solidFill>
              </a:rPr>
              <a:t>JAA TO delivers aviation regulatory training and additional services to capacitate aviation professionals and </a:t>
            </a:r>
            <a:r>
              <a:rPr lang="en-US" altLang="en-US" sz="2000" dirty="0" err="1">
                <a:solidFill>
                  <a:srgbClr val="103246"/>
                </a:solidFill>
              </a:rPr>
              <a:t>organisations</a:t>
            </a:r>
            <a:r>
              <a:rPr lang="en-US" altLang="en-US" sz="2000" dirty="0">
                <a:solidFill>
                  <a:srgbClr val="103246"/>
                </a:solidFill>
              </a:rPr>
              <a:t> to become and stay competent applying the regulations in practice.</a:t>
            </a:r>
          </a:p>
          <a:p>
            <a:pPr>
              <a:spcBef>
                <a:spcPts val="0"/>
              </a:spcBef>
              <a:spcAft>
                <a:spcPts val="900"/>
              </a:spcAft>
            </a:pPr>
            <a:r>
              <a:rPr lang="en-US" altLang="en-US" sz="2000" dirty="0">
                <a:solidFill>
                  <a:srgbClr val="103246"/>
                </a:solidFill>
              </a:rPr>
              <a:t>Through high-standard training courses &amp; services, JAA TO focuses on developing the highest level of professionalism and quality.</a:t>
            </a:r>
          </a:p>
          <a:p>
            <a:pPr>
              <a:spcBef>
                <a:spcPts val="0"/>
              </a:spcBef>
              <a:spcAft>
                <a:spcPts val="900"/>
              </a:spcAft>
            </a:pPr>
            <a:r>
              <a:rPr lang="en-US" altLang="en-US" sz="2000" dirty="0">
                <a:solidFill>
                  <a:srgbClr val="103246"/>
                </a:solidFill>
              </a:rPr>
              <a:t>JAA TO guarantees the skills and quality of its trainers and subject matter experts through its Qualification Programme. They all are experts in their area.</a:t>
            </a:r>
          </a:p>
          <a:p>
            <a:pPr>
              <a:spcBef>
                <a:spcPts val="0"/>
              </a:spcBef>
              <a:spcAft>
                <a:spcPts val="900"/>
              </a:spcAft>
            </a:pPr>
            <a:r>
              <a:rPr lang="en-US" altLang="en-US" sz="2000" dirty="0">
                <a:solidFill>
                  <a:srgbClr val="103246"/>
                </a:solidFill>
              </a:rPr>
              <a:t>JAA TO has a qualified and specialist Course Development Unit (CDU) with learning &amp; development specialists</a:t>
            </a:r>
          </a:p>
          <a:p>
            <a:pPr>
              <a:spcBef>
                <a:spcPts val="0"/>
              </a:spcBef>
              <a:spcAft>
                <a:spcPts val="900"/>
              </a:spcAft>
            </a:pPr>
            <a:r>
              <a:rPr lang="en-US" altLang="en-US" sz="2000" dirty="0">
                <a:solidFill>
                  <a:srgbClr val="103246"/>
                </a:solidFill>
              </a:rPr>
              <a:t>200+ training courses in </a:t>
            </a:r>
            <a:r>
              <a:rPr lang="en-US" altLang="en-US" sz="2000" dirty="0">
                <a:solidFill>
                  <a:schemeClr val="tx1">
                    <a:lumMod val="75000"/>
                    <a:lumOff val="25000"/>
                  </a:schemeClr>
                </a:solidFill>
                <a:hlinkClick r:id="rId3">
                  <a:extLst>
                    <a:ext uri="{A12FA001-AC4F-418D-AE19-62706E023703}">
                      <ahyp:hlinkClr xmlns:ahyp="http://schemas.microsoft.com/office/drawing/2018/hyperlinkcolor" val="tx"/>
                    </a:ext>
                  </a:extLst>
                </a:hlinkClick>
              </a:rPr>
              <a:t>14 categories </a:t>
            </a:r>
            <a:r>
              <a:rPr lang="en-US" altLang="en-US" sz="2000" dirty="0">
                <a:solidFill>
                  <a:srgbClr val="103246"/>
                </a:solidFill>
              </a:rPr>
              <a:t>in the different European and worldwide regulations. (</a:t>
            </a:r>
            <a:r>
              <a:rPr lang="en-US" altLang="en-US" sz="2000" dirty="0">
                <a:solidFill>
                  <a:schemeClr val="tx1">
                    <a:lumMod val="75000"/>
                    <a:lumOff val="25000"/>
                  </a:schemeClr>
                </a:solidFill>
                <a:hlinkClick r:id="rId3">
                  <a:extLst>
                    <a:ext uri="{A12FA001-AC4F-418D-AE19-62706E023703}">
                      <ahyp:hlinkClr xmlns:ahyp="http://schemas.microsoft.com/office/drawing/2018/hyperlinkcolor" val="tx"/>
                    </a:ext>
                  </a:extLst>
                </a:hlinkClick>
              </a:rPr>
              <a:t>www.jaato.com</a:t>
            </a:r>
            <a:r>
              <a:rPr lang="en-US" altLang="en-US" sz="2000" dirty="0">
                <a:solidFill>
                  <a:srgbClr val="103246"/>
                </a:solidFill>
              </a:rPr>
              <a:t>) </a:t>
            </a:r>
          </a:p>
          <a:p>
            <a:pPr>
              <a:spcAft>
                <a:spcPts val="1200"/>
              </a:spcAft>
            </a:pPr>
            <a:endParaRPr lang="en-US" altLang="en-US" sz="2000" dirty="0"/>
          </a:p>
          <a:p>
            <a:endParaRPr lang="en-US" altLang="en-US" dirty="0"/>
          </a:p>
        </p:txBody>
      </p:sp>
      <p:pic>
        <p:nvPicPr>
          <p:cNvPr id="8" name="Picture 2">
            <a:extLst>
              <a:ext uri="{FF2B5EF4-FFF2-40B4-BE49-F238E27FC236}">
                <a16:creationId xmlns:a16="http://schemas.microsoft.com/office/drawing/2014/main" id="{6DDBBB85-59AE-43B9-A139-2564206837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1827" y="4775940"/>
            <a:ext cx="2021795" cy="1348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The inside of a building&#10;&#10;Description automatically generated">
            <a:extLst>
              <a:ext uri="{FF2B5EF4-FFF2-40B4-BE49-F238E27FC236}">
                <a16:creationId xmlns:a16="http://schemas.microsoft.com/office/drawing/2014/main" id="{EB29300E-482F-4BC0-A57B-262E1BC2A2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1827" y="1634249"/>
            <a:ext cx="2007639" cy="2803419"/>
          </a:xfrm>
          <a:prstGeom prst="rect">
            <a:avLst/>
          </a:prstGeom>
        </p:spPr>
      </p:pic>
      <p:sp>
        <p:nvSpPr>
          <p:cNvPr id="3" name="Footer Placeholder 2">
            <a:extLst>
              <a:ext uri="{FF2B5EF4-FFF2-40B4-BE49-F238E27FC236}">
                <a16:creationId xmlns:a16="http://schemas.microsoft.com/office/drawing/2014/main" id="{ED718552-495D-CFE3-928B-ACE6D9906CB4}"/>
              </a:ext>
            </a:extLst>
          </p:cNvPr>
          <p:cNvSpPr>
            <a:spLocks noGrp="1"/>
          </p:cNvSpPr>
          <p:nvPr>
            <p:ph type="ftr" sz="quarter" idx="11"/>
          </p:nvPr>
        </p:nvSpPr>
        <p:spPr/>
        <p:txBody>
          <a:bodyPr/>
          <a:lstStyle/>
          <a:p>
            <a:r>
              <a:rPr lang="en-US"/>
              <a:t>© JAA Training Organisation (JAA TO) 2022. All rights reserved.  </a:t>
            </a:r>
            <a:endParaRPr lang="en-US" dirty="0"/>
          </a:p>
        </p:txBody>
      </p:sp>
    </p:spTree>
    <p:extLst>
      <p:ext uri="{BB962C8B-B14F-4D97-AF65-F5344CB8AC3E}">
        <p14:creationId xmlns:p14="http://schemas.microsoft.com/office/powerpoint/2010/main" val="192970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4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4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F1C9B-2424-4772-B0D1-BF6824F1E21B}"/>
              </a:ext>
            </a:extLst>
          </p:cNvPr>
          <p:cNvSpPr>
            <a:spLocks noGrp="1"/>
          </p:cNvSpPr>
          <p:nvPr>
            <p:ph type="title"/>
          </p:nvPr>
        </p:nvSpPr>
        <p:spPr>
          <a:xfrm>
            <a:off x="1120323" y="109057"/>
            <a:ext cx="8634281" cy="1143000"/>
          </a:xfrm>
        </p:spPr>
        <p:txBody>
          <a:bodyPr/>
          <a:lstStyle/>
          <a:p>
            <a:pPr algn="r"/>
            <a:r>
              <a:rPr lang="en-US" dirty="0">
                <a:solidFill>
                  <a:srgbClr val="103246"/>
                </a:solidFill>
                <a:latin typeface="Bahnschrift" panose="020B0502040204020203" pitchFamily="34" charset="0"/>
              </a:rPr>
              <a:t>COVID-19 &amp; Virtual Classroom</a:t>
            </a:r>
            <a:endParaRPr lang="en-NL" dirty="0">
              <a:solidFill>
                <a:srgbClr val="103246"/>
              </a:solidFill>
              <a:latin typeface="Bahnschrift" panose="020B0502040204020203" pitchFamily="34" charset="0"/>
            </a:endParaRPr>
          </a:p>
        </p:txBody>
      </p:sp>
      <p:sp>
        <p:nvSpPr>
          <p:cNvPr id="3" name="Content Placeholder 2">
            <a:extLst>
              <a:ext uri="{FF2B5EF4-FFF2-40B4-BE49-F238E27FC236}">
                <a16:creationId xmlns:a16="http://schemas.microsoft.com/office/drawing/2014/main" id="{927226BC-E02A-42EB-8048-902A0C90F809}"/>
              </a:ext>
            </a:extLst>
          </p:cNvPr>
          <p:cNvSpPr>
            <a:spLocks noGrp="1"/>
          </p:cNvSpPr>
          <p:nvPr>
            <p:ph idx="1"/>
          </p:nvPr>
        </p:nvSpPr>
        <p:spPr>
          <a:xfrm>
            <a:off x="1120323" y="1396427"/>
            <a:ext cx="10848974" cy="2802086"/>
          </a:xfrm>
        </p:spPr>
        <p:txBody>
          <a:bodyPr>
            <a:normAutofit/>
          </a:bodyPr>
          <a:lstStyle/>
          <a:p>
            <a:pPr>
              <a:spcBef>
                <a:spcPts val="0"/>
              </a:spcBef>
              <a:spcAft>
                <a:spcPts val="1800"/>
              </a:spcAft>
              <a:buBlip>
                <a:blip r:embed="rId3"/>
              </a:buBlip>
            </a:pPr>
            <a:r>
              <a:rPr lang="en-US" dirty="0">
                <a:solidFill>
                  <a:srgbClr val="103246"/>
                </a:solidFill>
                <a:latin typeface="Bahnschrift" panose="020B0502040204020203" pitchFamily="34" charset="0"/>
              </a:rPr>
              <a:t> </a:t>
            </a:r>
            <a:r>
              <a:rPr lang="en-US" sz="2000" dirty="0">
                <a:solidFill>
                  <a:srgbClr val="103246"/>
                </a:solidFill>
                <a:latin typeface="Bahnschrift" panose="020B0502040204020203" pitchFamily="34" charset="0"/>
              </a:rPr>
              <a:t>COVID-19 has impacted and affected our world, including the educational system.</a:t>
            </a:r>
          </a:p>
          <a:p>
            <a:pPr>
              <a:spcBef>
                <a:spcPts val="0"/>
              </a:spcBef>
              <a:spcAft>
                <a:spcPts val="1800"/>
              </a:spcAft>
              <a:buBlip>
                <a:blip r:embed="rId3"/>
              </a:buBlip>
            </a:pPr>
            <a:r>
              <a:rPr lang="en-US" sz="2000" dirty="0">
                <a:solidFill>
                  <a:srgbClr val="103246"/>
                </a:solidFill>
                <a:latin typeface="Bahnschrift" panose="020B0502040204020203" pitchFamily="34" charset="0"/>
              </a:rPr>
              <a:t> March 2020 – a forced start to implementing virtual delivery.</a:t>
            </a:r>
          </a:p>
          <a:p>
            <a:pPr>
              <a:spcBef>
                <a:spcPts val="0"/>
              </a:spcBef>
              <a:spcAft>
                <a:spcPts val="1800"/>
              </a:spcAft>
              <a:buBlip>
                <a:blip r:embed="rId3"/>
              </a:buBlip>
            </a:pPr>
            <a:r>
              <a:rPr lang="en-US" sz="2000" dirty="0">
                <a:solidFill>
                  <a:srgbClr val="103246"/>
                </a:solidFill>
                <a:latin typeface="Bahnschrift" panose="020B0502040204020203" pitchFamily="34" charset="0"/>
              </a:rPr>
              <a:t> A continuous development towards a more professional level.</a:t>
            </a:r>
          </a:p>
          <a:p>
            <a:pPr>
              <a:spcBef>
                <a:spcPts val="0"/>
              </a:spcBef>
              <a:spcAft>
                <a:spcPts val="1800"/>
              </a:spcAft>
              <a:buBlip>
                <a:blip r:embed="rId3"/>
              </a:buBlip>
            </a:pPr>
            <a:r>
              <a:rPr lang="en-US" sz="2000" dirty="0">
                <a:solidFill>
                  <a:srgbClr val="103246"/>
                </a:solidFill>
                <a:latin typeface="Bahnschrift" panose="020B0502040204020203" pitchFamily="34" charset="0"/>
              </a:rPr>
              <a:t> Expected to remain in the post-COVID-19 period.</a:t>
            </a:r>
          </a:p>
          <a:p>
            <a:endParaRPr lang="en-NL" dirty="0"/>
          </a:p>
        </p:txBody>
      </p:sp>
      <p:pic>
        <p:nvPicPr>
          <p:cNvPr id="5" name="Picture 12" descr="8 Superstar Video Chat &amp; Conferencing Apps for Business">
            <a:extLst>
              <a:ext uri="{FF2B5EF4-FFF2-40B4-BE49-F238E27FC236}">
                <a16:creationId xmlns:a16="http://schemas.microsoft.com/office/drawing/2014/main" id="{D7FEBEA5-9A71-4EFA-8CDF-59C79ADBCA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889" y="3500151"/>
            <a:ext cx="4099401" cy="215218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EEC46FAF-5825-43D1-9AEB-83592723EEDF}"/>
              </a:ext>
            </a:extLst>
          </p:cNvPr>
          <p:cNvSpPr txBox="1">
            <a:spLocks/>
          </p:cNvSpPr>
          <p:nvPr/>
        </p:nvSpPr>
        <p:spPr>
          <a:xfrm>
            <a:off x="4804856" y="3615655"/>
            <a:ext cx="5740106" cy="26865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8000"/>
              </a:lnSpc>
              <a:spcBef>
                <a:spcPts val="0"/>
              </a:spcBef>
              <a:buNone/>
            </a:pPr>
            <a:r>
              <a:rPr lang="en-US" sz="2000" b="1" dirty="0">
                <a:solidFill>
                  <a:srgbClr val="103246"/>
                </a:solidFill>
                <a:latin typeface="Bahnschrift" panose="020B0502040204020203" pitchFamily="34" charset="0"/>
                <a:cs typeface="Calibri" panose="020F0502020204030204" pitchFamily="34" charset="0"/>
              </a:rPr>
              <a:t>Virtual Classroom </a:t>
            </a:r>
            <a:r>
              <a:rPr lang="en-US" sz="2000" dirty="0">
                <a:solidFill>
                  <a:srgbClr val="103246"/>
                </a:solidFill>
                <a:latin typeface="Bahnschrift" panose="020B0502040204020203" pitchFamily="34" charset="0"/>
                <a:cs typeface="Calibri" panose="020F0502020204030204" pitchFamily="34" charset="0"/>
              </a:rPr>
              <a:t>is defined as an online synchronous learning environment that allows for live interaction between the instructors and the learners as they are participating in learning activities. </a:t>
            </a:r>
          </a:p>
          <a:p>
            <a:pPr marL="0" indent="0" algn="ctr">
              <a:lnSpc>
                <a:spcPct val="118000"/>
              </a:lnSpc>
              <a:spcBef>
                <a:spcPts val="0"/>
              </a:spcBef>
              <a:buNone/>
            </a:pPr>
            <a:r>
              <a:rPr lang="en-US" sz="2000" i="1" dirty="0">
                <a:solidFill>
                  <a:srgbClr val="103246"/>
                </a:solidFill>
                <a:latin typeface="Bahnschrift" panose="020B0502040204020203" pitchFamily="34" charset="0"/>
                <a:cs typeface="Calibri" panose="020F0502020204030204" pitchFamily="34" charset="0"/>
              </a:rPr>
              <a:t>- It is instructor led training course -</a:t>
            </a:r>
            <a:endParaRPr lang="en-NL" i="1" dirty="0"/>
          </a:p>
        </p:txBody>
      </p:sp>
      <p:sp>
        <p:nvSpPr>
          <p:cNvPr id="8" name="Footer Placeholder 7">
            <a:extLst>
              <a:ext uri="{FF2B5EF4-FFF2-40B4-BE49-F238E27FC236}">
                <a16:creationId xmlns:a16="http://schemas.microsoft.com/office/drawing/2014/main" id="{FDB5E58C-671D-1554-2901-B223764E9BDD}"/>
              </a:ext>
            </a:extLst>
          </p:cNvPr>
          <p:cNvSpPr>
            <a:spLocks noGrp="1"/>
          </p:cNvSpPr>
          <p:nvPr>
            <p:ph type="ftr" sz="quarter" idx="11"/>
          </p:nvPr>
        </p:nvSpPr>
        <p:spPr/>
        <p:txBody>
          <a:bodyPr/>
          <a:lstStyle/>
          <a:p>
            <a:r>
              <a:rPr lang="en-US"/>
              <a:t>© JAA Training Organisation (JAA TO) 2022. All rights reserved.  </a:t>
            </a:r>
            <a:endParaRPr lang="en-US" dirty="0"/>
          </a:p>
        </p:txBody>
      </p:sp>
    </p:spTree>
    <p:extLst>
      <p:ext uri="{BB962C8B-B14F-4D97-AF65-F5344CB8AC3E}">
        <p14:creationId xmlns:p14="http://schemas.microsoft.com/office/powerpoint/2010/main" val="48957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140904" y="222584"/>
            <a:ext cx="11207690" cy="1143000"/>
          </a:xfrm>
        </p:spPr>
        <p:txBody>
          <a:bodyPr>
            <a:noAutofit/>
          </a:bodyPr>
          <a:lstStyle/>
          <a:p>
            <a:pPr algn="l"/>
            <a:r>
              <a:rPr lang="en-GB" sz="4400" dirty="0">
                <a:solidFill>
                  <a:srgbClr val="103246"/>
                </a:solidFill>
                <a:effectLst/>
                <a:latin typeface="Bahnschrift" panose="020B0502040204020203" pitchFamily="34" charset="0"/>
                <a:ea typeface="Calibri" panose="020F0502020204030204" pitchFamily="34" charset="0"/>
                <a:cs typeface="Times New Roman" panose="02020603050405020304" pitchFamily="18" charset="0"/>
              </a:rPr>
              <a:t>Traditional and Virtual Classroom Training</a:t>
            </a:r>
            <a:endParaRPr lang="nl-NL" altLang="nl-NL" sz="4400" dirty="0">
              <a:solidFill>
                <a:srgbClr val="103246"/>
              </a:solidFill>
              <a:latin typeface="Bahnschrift" panose="020B0502040204020203" pitchFamily="34" charset="0"/>
            </a:endParaRPr>
          </a:p>
        </p:txBody>
      </p:sp>
      <p:sp>
        <p:nvSpPr>
          <p:cNvPr id="20483" name="Content Placeholder 2"/>
          <p:cNvSpPr>
            <a:spLocks noGrp="1"/>
          </p:cNvSpPr>
          <p:nvPr>
            <p:ph idx="1"/>
          </p:nvPr>
        </p:nvSpPr>
        <p:spPr bwMode="auto">
          <a:xfrm>
            <a:off x="1140904" y="1535184"/>
            <a:ext cx="10486237" cy="443891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p>
            <a:pPr>
              <a:spcBef>
                <a:spcPts val="0"/>
              </a:spcBef>
              <a:spcAft>
                <a:spcPts val="1800"/>
              </a:spcAft>
              <a:buBlip>
                <a:blip r:embed="rId3"/>
              </a:buBlip>
            </a:pPr>
            <a:r>
              <a:rPr kumimoji="0" lang="en-US" altLang="en-US" sz="2200" b="0" i="0" u="none" strike="noStrike" kern="1200" cap="none" spc="0" normalizeH="0" baseline="0" noProof="0" dirty="0">
                <a:ln>
                  <a:noFill/>
                </a:ln>
                <a:solidFill>
                  <a:srgbClr val="103246"/>
                </a:solidFill>
                <a:effectLst/>
                <a:uLnTx/>
                <a:uFillTx/>
                <a:latin typeface="Bahnschrift" panose="020B0502040204020203" pitchFamily="34" charset="0"/>
                <a:ea typeface="+mn-ea"/>
                <a:cs typeface="+mn-cs"/>
              </a:rPr>
              <a:t>It’s not simply uploading a course online by using a virtual platform.</a:t>
            </a:r>
            <a:r>
              <a:rPr lang="en-US" altLang="en-US" sz="2200" dirty="0">
                <a:solidFill>
                  <a:srgbClr val="103246"/>
                </a:solidFill>
                <a:latin typeface="Bahnschrift" panose="020B0502040204020203" pitchFamily="34" charset="0"/>
              </a:rPr>
              <a:t> </a:t>
            </a:r>
          </a:p>
          <a:p>
            <a:pPr>
              <a:spcBef>
                <a:spcPts val="0"/>
              </a:spcBef>
              <a:spcAft>
                <a:spcPts val="1800"/>
              </a:spcAft>
              <a:buBlip>
                <a:blip r:embed="rId3"/>
              </a:buBlip>
            </a:pPr>
            <a:r>
              <a:rPr lang="en-US" altLang="en-US" sz="2200" dirty="0">
                <a:solidFill>
                  <a:srgbClr val="103246"/>
                </a:solidFill>
                <a:latin typeface="Bahnschrift" panose="020B0502040204020203" pitchFamily="34" charset="0"/>
              </a:rPr>
              <a:t>Virtual classroom requires a different approach to engagement. </a:t>
            </a:r>
          </a:p>
          <a:p>
            <a:pPr>
              <a:spcBef>
                <a:spcPts val="0"/>
              </a:spcBef>
              <a:spcAft>
                <a:spcPts val="1800"/>
              </a:spcAft>
              <a:buBlip>
                <a:blip r:embed="rId3"/>
              </a:buBlip>
            </a:pPr>
            <a:r>
              <a:rPr lang="en-US" altLang="en-US" sz="2200" dirty="0">
                <a:solidFill>
                  <a:srgbClr val="103246"/>
                </a:solidFill>
                <a:latin typeface="Bahnschrift" panose="020B0502040204020203" pitchFamily="34" charset="0"/>
              </a:rPr>
              <a:t>The content needs to be adapted carefully to suit the virtual delivery. </a:t>
            </a:r>
          </a:p>
          <a:p>
            <a:pPr>
              <a:spcBef>
                <a:spcPts val="0"/>
              </a:spcBef>
              <a:spcAft>
                <a:spcPts val="1800"/>
              </a:spcAft>
              <a:buBlip>
                <a:blip r:embed="rId3"/>
              </a:buBlip>
            </a:pPr>
            <a:r>
              <a:rPr lang="en-US" altLang="en-US" sz="2200" dirty="0">
                <a:solidFill>
                  <a:srgbClr val="103246"/>
                </a:solidFill>
                <a:latin typeface="Bahnschrift" panose="020B0502040204020203" pitchFamily="34" charset="0"/>
              </a:rPr>
              <a:t>2D online environment instead of a classroom (3D). </a:t>
            </a:r>
          </a:p>
          <a:p>
            <a:pPr>
              <a:spcBef>
                <a:spcPts val="0"/>
              </a:spcBef>
              <a:spcAft>
                <a:spcPts val="1800"/>
              </a:spcAft>
              <a:buBlip>
                <a:blip r:embed="rId3"/>
              </a:buBlip>
            </a:pPr>
            <a:r>
              <a:rPr lang="en-US" altLang="en-US" sz="2200" dirty="0">
                <a:solidFill>
                  <a:srgbClr val="103246"/>
                </a:solidFill>
                <a:latin typeface="Bahnschrift" panose="020B0502040204020203" pitchFamily="34" charset="0"/>
              </a:rPr>
              <a:t>All should not be underestimated.</a:t>
            </a:r>
          </a:p>
          <a:p>
            <a:pPr>
              <a:spcBef>
                <a:spcPts val="0"/>
              </a:spcBef>
              <a:spcAft>
                <a:spcPts val="1800"/>
              </a:spcAft>
              <a:buBlip>
                <a:blip r:embed="rId3"/>
              </a:buBlip>
            </a:pPr>
            <a:endParaRPr lang="en-US" altLang="en-US" sz="2600" dirty="0">
              <a:solidFill>
                <a:schemeClr val="accent1">
                  <a:lumMod val="75000"/>
                </a:schemeClr>
              </a:solidFill>
              <a:latin typeface="Bahnschrift" panose="020B0502040204020203" pitchFamily="34" charset="0"/>
            </a:endParaRPr>
          </a:p>
          <a:p>
            <a:pPr marL="0" indent="0" algn="ctr">
              <a:spcBef>
                <a:spcPts val="0"/>
              </a:spcBef>
              <a:spcAft>
                <a:spcPts val="1800"/>
              </a:spcAft>
              <a:buNone/>
            </a:pPr>
            <a:r>
              <a:rPr lang="en-US" altLang="en-US" sz="2800" i="1" dirty="0">
                <a:solidFill>
                  <a:srgbClr val="103246"/>
                </a:solidFill>
                <a:latin typeface="Bahnschrift" panose="020B0502040204020203" pitchFamily="34" charset="0"/>
              </a:rPr>
              <a:t>When the in-class training course has been developed using the competency-based methodology, an efficient and effective transfer to the virtual delivery is much more feasible</a:t>
            </a:r>
            <a:r>
              <a:rPr lang="en-US" altLang="en-US" sz="2800" dirty="0">
                <a:solidFill>
                  <a:srgbClr val="103246"/>
                </a:solidFill>
                <a:latin typeface="Bahnschrift" panose="020B0502040204020203" pitchFamily="34" charset="0"/>
              </a:rPr>
              <a:t>. </a:t>
            </a:r>
            <a:endParaRPr lang="en-US" altLang="en-US" dirty="0">
              <a:solidFill>
                <a:srgbClr val="103246"/>
              </a:solidFill>
            </a:endParaRPr>
          </a:p>
        </p:txBody>
      </p:sp>
      <p:sp>
        <p:nvSpPr>
          <p:cNvPr id="4" name="Footer Placeholder 3">
            <a:extLst>
              <a:ext uri="{FF2B5EF4-FFF2-40B4-BE49-F238E27FC236}">
                <a16:creationId xmlns:a16="http://schemas.microsoft.com/office/drawing/2014/main" id="{E41C9634-C096-D53E-85D0-2ACEA9DFB439}"/>
              </a:ext>
            </a:extLst>
          </p:cNvPr>
          <p:cNvSpPr>
            <a:spLocks noGrp="1"/>
          </p:cNvSpPr>
          <p:nvPr>
            <p:ph type="ftr" sz="quarter" idx="11"/>
          </p:nvPr>
        </p:nvSpPr>
        <p:spPr/>
        <p:txBody>
          <a:bodyPr/>
          <a:lstStyle/>
          <a:p>
            <a:r>
              <a:rPr lang="en-US"/>
              <a:t>© JAA Training Organisation (JAA TO) 2022. All rights reserved.  </a:t>
            </a:r>
            <a:endParaRPr lang="en-US" dirty="0"/>
          </a:p>
        </p:txBody>
      </p:sp>
    </p:spTree>
    <p:extLst>
      <p:ext uri="{BB962C8B-B14F-4D97-AF65-F5344CB8AC3E}">
        <p14:creationId xmlns:p14="http://schemas.microsoft.com/office/powerpoint/2010/main" val="36757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4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48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48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Content Placeholder 2"/>
          <p:cNvSpPr>
            <a:spLocks noGrp="1"/>
          </p:cNvSpPr>
          <p:nvPr>
            <p:ph idx="1"/>
          </p:nvPr>
        </p:nvSpPr>
        <p:spPr bwMode="auto">
          <a:xfrm>
            <a:off x="973540" y="1564546"/>
            <a:ext cx="10244920" cy="5898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marL="0" indent="0" algn="ctr">
              <a:buNone/>
            </a:pPr>
            <a:r>
              <a:rPr lang="en-US" altLang="en-US" sz="3200" dirty="0">
                <a:solidFill>
                  <a:srgbClr val="103246"/>
                </a:solidFill>
                <a:latin typeface="Bahnschrift" panose="020B0502040204020203" pitchFamily="34" charset="0"/>
              </a:rPr>
              <a:t>There are many differences in a virtual environment:</a:t>
            </a:r>
          </a:p>
        </p:txBody>
      </p:sp>
      <p:sp>
        <p:nvSpPr>
          <p:cNvPr id="6" name="Title 1">
            <a:extLst>
              <a:ext uri="{FF2B5EF4-FFF2-40B4-BE49-F238E27FC236}">
                <a16:creationId xmlns:a16="http://schemas.microsoft.com/office/drawing/2014/main" id="{D5E1A9BB-AD48-439F-B46E-62F247051270}"/>
              </a:ext>
            </a:extLst>
          </p:cNvPr>
          <p:cNvSpPr txBox="1">
            <a:spLocks/>
          </p:cNvSpPr>
          <p:nvPr/>
        </p:nvSpPr>
        <p:spPr bwMode="auto">
          <a:xfrm>
            <a:off x="973540" y="144947"/>
            <a:ext cx="1143096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rgbClr val="006699"/>
                </a:solidFill>
                <a:latin typeface="+mj-lt"/>
                <a:ea typeface="+mj-ea"/>
                <a:cs typeface="+mj-cs"/>
              </a:defRPr>
            </a:lvl1pPr>
            <a:lvl2pPr algn="ctr" rtl="0" eaLnBrk="0" fontAlgn="base" hangingPunct="0">
              <a:spcBef>
                <a:spcPct val="0"/>
              </a:spcBef>
              <a:spcAft>
                <a:spcPct val="0"/>
              </a:spcAft>
              <a:defRPr sz="4000">
                <a:solidFill>
                  <a:srgbClr val="006699"/>
                </a:solidFill>
                <a:latin typeface="Arial" charset="0"/>
              </a:defRPr>
            </a:lvl2pPr>
            <a:lvl3pPr algn="ctr" rtl="0" eaLnBrk="0" fontAlgn="base" hangingPunct="0">
              <a:spcBef>
                <a:spcPct val="0"/>
              </a:spcBef>
              <a:spcAft>
                <a:spcPct val="0"/>
              </a:spcAft>
              <a:defRPr sz="4000">
                <a:solidFill>
                  <a:srgbClr val="006699"/>
                </a:solidFill>
                <a:latin typeface="Arial" charset="0"/>
              </a:defRPr>
            </a:lvl3pPr>
            <a:lvl4pPr algn="ctr" rtl="0" eaLnBrk="0" fontAlgn="base" hangingPunct="0">
              <a:spcBef>
                <a:spcPct val="0"/>
              </a:spcBef>
              <a:spcAft>
                <a:spcPct val="0"/>
              </a:spcAft>
              <a:defRPr sz="4000">
                <a:solidFill>
                  <a:srgbClr val="006699"/>
                </a:solidFill>
                <a:latin typeface="Arial" charset="0"/>
              </a:defRPr>
            </a:lvl4pPr>
            <a:lvl5pPr algn="ctr" rtl="0" eaLnBrk="0" fontAlgn="base" hangingPunct="0">
              <a:spcBef>
                <a:spcPct val="0"/>
              </a:spcBef>
              <a:spcAft>
                <a:spcPct val="0"/>
              </a:spcAft>
              <a:defRPr sz="4000">
                <a:solidFill>
                  <a:srgbClr val="006699"/>
                </a:solidFill>
                <a:latin typeface="Arial" charset="0"/>
              </a:defRPr>
            </a:lvl5pPr>
            <a:lvl6pPr marL="457212" algn="ctr" rtl="0" fontAlgn="base">
              <a:spcBef>
                <a:spcPct val="0"/>
              </a:spcBef>
              <a:spcAft>
                <a:spcPct val="0"/>
              </a:spcAft>
              <a:defRPr sz="4401">
                <a:solidFill>
                  <a:schemeClr val="tx2"/>
                </a:solidFill>
                <a:latin typeface="Times New Roman" pitchFamily="18" charset="0"/>
              </a:defRPr>
            </a:lvl6pPr>
            <a:lvl7pPr marL="914423" algn="ctr" rtl="0" fontAlgn="base">
              <a:spcBef>
                <a:spcPct val="0"/>
              </a:spcBef>
              <a:spcAft>
                <a:spcPct val="0"/>
              </a:spcAft>
              <a:defRPr sz="4401">
                <a:solidFill>
                  <a:schemeClr val="tx2"/>
                </a:solidFill>
                <a:latin typeface="Times New Roman" pitchFamily="18" charset="0"/>
              </a:defRPr>
            </a:lvl7pPr>
            <a:lvl8pPr marL="1371634" algn="ctr" rtl="0" fontAlgn="base">
              <a:spcBef>
                <a:spcPct val="0"/>
              </a:spcBef>
              <a:spcAft>
                <a:spcPct val="0"/>
              </a:spcAft>
              <a:defRPr sz="4401">
                <a:solidFill>
                  <a:schemeClr val="tx2"/>
                </a:solidFill>
                <a:latin typeface="Times New Roman" pitchFamily="18" charset="0"/>
              </a:defRPr>
            </a:lvl8pPr>
            <a:lvl9pPr marL="1828846" algn="ctr" rtl="0" fontAlgn="base">
              <a:spcBef>
                <a:spcPct val="0"/>
              </a:spcBef>
              <a:spcAft>
                <a:spcPct val="0"/>
              </a:spcAft>
              <a:defRPr sz="4401">
                <a:solidFill>
                  <a:schemeClr val="tx2"/>
                </a:solidFill>
                <a:latin typeface="Times New Roman" pitchFamily="18" charset="0"/>
              </a:defRPr>
            </a:lvl9pPr>
          </a:lstStyle>
          <a:p>
            <a:pPr algn="l"/>
            <a:r>
              <a:rPr lang="en-GB" kern="0" dirty="0">
                <a:solidFill>
                  <a:srgbClr val="103246"/>
                </a:solidFill>
                <a:latin typeface="Bahnschrift" panose="020B0502040204020203" pitchFamily="34" charset="0"/>
                <a:ea typeface="Calibri" panose="020F0502020204030204" pitchFamily="34" charset="0"/>
                <a:cs typeface="Times New Roman" panose="02020603050405020304" pitchFamily="18" charset="0"/>
              </a:rPr>
              <a:t>Traditional versus Virtual Classroom Training</a:t>
            </a:r>
            <a:endParaRPr lang="nl-NL" altLang="nl-NL" kern="0" dirty="0">
              <a:solidFill>
                <a:srgbClr val="103246"/>
              </a:solidFill>
              <a:latin typeface="Bahnschrift" panose="020B0502040204020203" pitchFamily="34" charset="0"/>
            </a:endParaRPr>
          </a:p>
        </p:txBody>
      </p:sp>
      <p:sp>
        <p:nvSpPr>
          <p:cNvPr id="7" name="Content Placeholder 2">
            <a:extLst>
              <a:ext uri="{FF2B5EF4-FFF2-40B4-BE49-F238E27FC236}">
                <a16:creationId xmlns:a16="http://schemas.microsoft.com/office/drawing/2014/main" id="{32F63BCF-F6EB-4BCC-BDEB-F13ED1FB34BD}"/>
              </a:ext>
            </a:extLst>
          </p:cNvPr>
          <p:cNvSpPr txBox="1">
            <a:spLocks/>
          </p:cNvSpPr>
          <p:nvPr/>
        </p:nvSpPr>
        <p:spPr bwMode="auto">
          <a:xfrm>
            <a:off x="936496" y="2154347"/>
            <a:ext cx="5627752" cy="39903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8" indent="-342908" algn="l" rtl="0" eaLnBrk="0" fontAlgn="base" hangingPunct="0">
              <a:spcBef>
                <a:spcPct val="20000"/>
              </a:spcBef>
              <a:spcAft>
                <a:spcPct val="0"/>
              </a:spcAft>
              <a:buChar char="•"/>
              <a:defRPr sz="2800">
                <a:solidFill>
                  <a:schemeClr val="tx1"/>
                </a:solidFill>
                <a:latin typeface="+mn-lt"/>
                <a:ea typeface="+mn-ea"/>
                <a:cs typeface="+mn-cs"/>
              </a:defRPr>
            </a:lvl1pPr>
            <a:lvl2pPr marL="742969" indent="-285757" algn="l" rtl="0" eaLnBrk="0" fontAlgn="base" hangingPunct="0">
              <a:spcBef>
                <a:spcPct val="20000"/>
              </a:spcBef>
              <a:spcAft>
                <a:spcPct val="0"/>
              </a:spcAft>
              <a:buChar char="–"/>
              <a:defRPr sz="2400">
                <a:solidFill>
                  <a:schemeClr val="tx1"/>
                </a:solidFill>
                <a:latin typeface="+mn-lt"/>
              </a:defRPr>
            </a:lvl2pPr>
            <a:lvl3pPr marL="1143028" indent="-228606" algn="l" rtl="0" eaLnBrk="0" fontAlgn="base" hangingPunct="0">
              <a:spcBef>
                <a:spcPct val="20000"/>
              </a:spcBef>
              <a:spcAft>
                <a:spcPct val="0"/>
              </a:spcAft>
              <a:buChar char="•"/>
              <a:defRPr sz="2000">
                <a:solidFill>
                  <a:schemeClr val="tx1"/>
                </a:solidFill>
                <a:latin typeface="+mn-lt"/>
              </a:defRPr>
            </a:lvl3pPr>
            <a:lvl4pPr marL="1600240" indent="-228606" algn="l" rtl="0" eaLnBrk="0" fontAlgn="base" hangingPunct="0">
              <a:spcBef>
                <a:spcPct val="20000"/>
              </a:spcBef>
              <a:spcAft>
                <a:spcPct val="0"/>
              </a:spcAft>
              <a:buChar char="–"/>
              <a:defRPr sz="1800">
                <a:solidFill>
                  <a:schemeClr val="tx1"/>
                </a:solidFill>
                <a:latin typeface="+mn-lt"/>
              </a:defRPr>
            </a:lvl4pPr>
            <a:lvl5pPr marL="2057452" indent="-228606" algn="l" rtl="0" eaLnBrk="0" fontAlgn="base" hangingPunct="0">
              <a:spcBef>
                <a:spcPct val="20000"/>
              </a:spcBef>
              <a:spcAft>
                <a:spcPct val="0"/>
              </a:spcAft>
              <a:buChar char="»"/>
              <a:defRPr sz="1600">
                <a:solidFill>
                  <a:schemeClr val="tx1"/>
                </a:solidFill>
                <a:latin typeface="+mn-lt"/>
              </a:defRPr>
            </a:lvl5pPr>
            <a:lvl6pPr marL="2514663" indent="-228606" algn="l" rtl="0" fontAlgn="base">
              <a:spcBef>
                <a:spcPct val="20000"/>
              </a:spcBef>
              <a:spcAft>
                <a:spcPct val="0"/>
              </a:spcAft>
              <a:buChar char="»"/>
              <a:defRPr sz="2000">
                <a:solidFill>
                  <a:schemeClr val="tx1"/>
                </a:solidFill>
                <a:latin typeface="+mn-lt"/>
              </a:defRPr>
            </a:lvl6pPr>
            <a:lvl7pPr marL="2971874" indent="-228606" algn="l" rtl="0" fontAlgn="base">
              <a:spcBef>
                <a:spcPct val="20000"/>
              </a:spcBef>
              <a:spcAft>
                <a:spcPct val="0"/>
              </a:spcAft>
              <a:buChar char="»"/>
              <a:defRPr sz="2000">
                <a:solidFill>
                  <a:schemeClr val="tx1"/>
                </a:solidFill>
                <a:latin typeface="+mn-lt"/>
              </a:defRPr>
            </a:lvl7pPr>
            <a:lvl8pPr marL="3429086" indent="-228606" algn="l" rtl="0" fontAlgn="base">
              <a:spcBef>
                <a:spcPct val="20000"/>
              </a:spcBef>
              <a:spcAft>
                <a:spcPct val="0"/>
              </a:spcAft>
              <a:buChar char="»"/>
              <a:defRPr sz="2000">
                <a:solidFill>
                  <a:schemeClr val="tx1"/>
                </a:solidFill>
                <a:latin typeface="+mn-lt"/>
              </a:defRPr>
            </a:lvl8pPr>
            <a:lvl9pPr marL="3886297" indent="-228606" algn="l" rtl="0" fontAlgn="base">
              <a:spcBef>
                <a:spcPct val="20000"/>
              </a:spcBef>
              <a:spcAft>
                <a:spcPct val="0"/>
              </a:spcAft>
              <a:buChar char="»"/>
              <a:defRPr sz="2000">
                <a:solidFill>
                  <a:schemeClr val="tx1"/>
                </a:solidFill>
                <a:latin typeface="+mn-lt"/>
              </a:defRPr>
            </a:lvl9pPr>
          </a:lstStyle>
          <a:p>
            <a:pPr>
              <a:buBlip>
                <a:blip r:embed="rId3"/>
              </a:buBlip>
            </a:pPr>
            <a:r>
              <a:rPr lang="en-US" altLang="en-US" sz="2400" kern="0" dirty="0">
                <a:solidFill>
                  <a:srgbClr val="103246"/>
                </a:solidFill>
                <a:latin typeface="Bahnschrift" panose="020B0502040204020203" pitchFamily="34" charset="0"/>
              </a:rPr>
              <a:t>The kick-off momentum</a:t>
            </a:r>
          </a:p>
          <a:p>
            <a:pPr>
              <a:buBlip>
                <a:blip r:embed="rId3"/>
              </a:buBlip>
            </a:pPr>
            <a:r>
              <a:rPr lang="en-US" altLang="en-US" sz="2400" kern="0" dirty="0">
                <a:solidFill>
                  <a:srgbClr val="103246"/>
                </a:solidFill>
                <a:latin typeface="Bahnschrift" panose="020B0502040204020203" pitchFamily="34" charset="0"/>
              </a:rPr>
              <a:t>Warm-up activities</a:t>
            </a:r>
          </a:p>
          <a:p>
            <a:pPr>
              <a:buBlip>
                <a:blip r:embed="rId3"/>
              </a:buBlip>
            </a:pPr>
            <a:r>
              <a:rPr lang="en-US" altLang="en-US" sz="2400" kern="0" dirty="0">
                <a:solidFill>
                  <a:srgbClr val="103246"/>
                </a:solidFill>
                <a:latin typeface="Bahnschrift" panose="020B0502040204020203" pitchFamily="34" charset="0"/>
              </a:rPr>
              <a:t>The course content flow</a:t>
            </a:r>
          </a:p>
          <a:p>
            <a:pPr>
              <a:buBlip>
                <a:blip r:embed="rId3"/>
              </a:buBlip>
            </a:pPr>
            <a:r>
              <a:rPr lang="en-US" altLang="en-US" sz="2400" kern="0" dirty="0">
                <a:solidFill>
                  <a:srgbClr val="103246"/>
                </a:solidFill>
                <a:latin typeface="Bahnschrift" panose="020B0502040204020203" pitchFamily="34" charset="0"/>
              </a:rPr>
              <a:t>The discussions</a:t>
            </a:r>
          </a:p>
          <a:p>
            <a:pPr>
              <a:buBlip>
                <a:blip r:embed="rId3"/>
              </a:buBlip>
            </a:pPr>
            <a:r>
              <a:rPr lang="en-US" altLang="en-US" sz="2400" kern="0" dirty="0">
                <a:solidFill>
                  <a:srgbClr val="103246"/>
                </a:solidFill>
                <a:latin typeface="Bahnschrift" panose="020B0502040204020203" pitchFamily="34" charset="0"/>
              </a:rPr>
              <a:t>The timetable</a:t>
            </a:r>
          </a:p>
          <a:p>
            <a:pPr>
              <a:buBlip>
                <a:blip r:embed="rId3"/>
              </a:buBlip>
            </a:pPr>
            <a:r>
              <a:rPr lang="en-US" altLang="en-US" sz="2400" kern="0" dirty="0">
                <a:solidFill>
                  <a:srgbClr val="103246"/>
                </a:solidFill>
                <a:latin typeface="Bahnschrift" panose="020B0502040204020203" pitchFamily="34" charset="0"/>
              </a:rPr>
              <a:t>Ability to 'read' the virtual classroom </a:t>
            </a:r>
          </a:p>
          <a:p>
            <a:pPr>
              <a:buBlip>
                <a:blip r:embed="rId3"/>
              </a:buBlip>
            </a:pPr>
            <a:r>
              <a:rPr lang="en-US" altLang="en-US" sz="2400" kern="0" dirty="0">
                <a:solidFill>
                  <a:srgbClr val="103246"/>
                </a:solidFill>
                <a:latin typeface="Bahnschrift" panose="020B0502040204020203" pitchFamily="34" charset="0"/>
              </a:rPr>
              <a:t>Ability to interact with the trainees</a:t>
            </a:r>
          </a:p>
          <a:p>
            <a:endParaRPr lang="en-US" altLang="en-US" kern="0" dirty="0"/>
          </a:p>
        </p:txBody>
      </p:sp>
      <p:sp>
        <p:nvSpPr>
          <p:cNvPr id="8" name="Content Placeholder 2">
            <a:extLst>
              <a:ext uri="{FF2B5EF4-FFF2-40B4-BE49-F238E27FC236}">
                <a16:creationId xmlns:a16="http://schemas.microsoft.com/office/drawing/2014/main" id="{F4314DB9-98BC-4336-B6AB-1904F84BC374}"/>
              </a:ext>
            </a:extLst>
          </p:cNvPr>
          <p:cNvSpPr txBox="1">
            <a:spLocks/>
          </p:cNvSpPr>
          <p:nvPr/>
        </p:nvSpPr>
        <p:spPr bwMode="auto">
          <a:xfrm>
            <a:off x="6564248" y="2154347"/>
            <a:ext cx="5627752" cy="39903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8" indent="-342908" algn="l" rtl="0" eaLnBrk="0" fontAlgn="base" hangingPunct="0">
              <a:spcBef>
                <a:spcPct val="20000"/>
              </a:spcBef>
              <a:spcAft>
                <a:spcPct val="0"/>
              </a:spcAft>
              <a:buChar char="•"/>
              <a:defRPr sz="2800">
                <a:solidFill>
                  <a:schemeClr val="tx1"/>
                </a:solidFill>
                <a:latin typeface="+mn-lt"/>
                <a:ea typeface="+mn-ea"/>
                <a:cs typeface="+mn-cs"/>
              </a:defRPr>
            </a:lvl1pPr>
            <a:lvl2pPr marL="742969" indent="-285757" algn="l" rtl="0" eaLnBrk="0" fontAlgn="base" hangingPunct="0">
              <a:spcBef>
                <a:spcPct val="20000"/>
              </a:spcBef>
              <a:spcAft>
                <a:spcPct val="0"/>
              </a:spcAft>
              <a:buChar char="–"/>
              <a:defRPr sz="2400">
                <a:solidFill>
                  <a:schemeClr val="tx1"/>
                </a:solidFill>
                <a:latin typeface="+mn-lt"/>
              </a:defRPr>
            </a:lvl2pPr>
            <a:lvl3pPr marL="1143028" indent="-228606" algn="l" rtl="0" eaLnBrk="0" fontAlgn="base" hangingPunct="0">
              <a:spcBef>
                <a:spcPct val="20000"/>
              </a:spcBef>
              <a:spcAft>
                <a:spcPct val="0"/>
              </a:spcAft>
              <a:buChar char="•"/>
              <a:defRPr sz="2000">
                <a:solidFill>
                  <a:schemeClr val="tx1"/>
                </a:solidFill>
                <a:latin typeface="+mn-lt"/>
              </a:defRPr>
            </a:lvl3pPr>
            <a:lvl4pPr marL="1600240" indent="-228606" algn="l" rtl="0" eaLnBrk="0" fontAlgn="base" hangingPunct="0">
              <a:spcBef>
                <a:spcPct val="20000"/>
              </a:spcBef>
              <a:spcAft>
                <a:spcPct val="0"/>
              </a:spcAft>
              <a:buChar char="–"/>
              <a:defRPr sz="1800">
                <a:solidFill>
                  <a:schemeClr val="tx1"/>
                </a:solidFill>
                <a:latin typeface="+mn-lt"/>
              </a:defRPr>
            </a:lvl4pPr>
            <a:lvl5pPr marL="2057452" indent="-228606" algn="l" rtl="0" eaLnBrk="0" fontAlgn="base" hangingPunct="0">
              <a:spcBef>
                <a:spcPct val="20000"/>
              </a:spcBef>
              <a:spcAft>
                <a:spcPct val="0"/>
              </a:spcAft>
              <a:buChar char="»"/>
              <a:defRPr sz="1600">
                <a:solidFill>
                  <a:schemeClr val="tx1"/>
                </a:solidFill>
                <a:latin typeface="+mn-lt"/>
              </a:defRPr>
            </a:lvl5pPr>
            <a:lvl6pPr marL="2514663" indent="-228606" algn="l" rtl="0" fontAlgn="base">
              <a:spcBef>
                <a:spcPct val="20000"/>
              </a:spcBef>
              <a:spcAft>
                <a:spcPct val="0"/>
              </a:spcAft>
              <a:buChar char="»"/>
              <a:defRPr sz="2000">
                <a:solidFill>
                  <a:schemeClr val="tx1"/>
                </a:solidFill>
                <a:latin typeface="+mn-lt"/>
              </a:defRPr>
            </a:lvl6pPr>
            <a:lvl7pPr marL="2971874" indent="-228606" algn="l" rtl="0" fontAlgn="base">
              <a:spcBef>
                <a:spcPct val="20000"/>
              </a:spcBef>
              <a:spcAft>
                <a:spcPct val="0"/>
              </a:spcAft>
              <a:buChar char="»"/>
              <a:defRPr sz="2000">
                <a:solidFill>
                  <a:schemeClr val="tx1"/>
                </a:solidFill>
                <a:latin typeface="+mn-lt"/>
              </a:defRPr>
            </a:lvl7pPr>
            <a:lvl8pPr marL="3429086" indent="-228606" algn="l" rtl="0" fontAlgn="base">
              <a:spcBef>
                <a:spcPct val="20000"/>
              </a:spcBef>
              <a:spcAft>
                <a:spcPct val="0"/>
              </a:spcAft>
              <a:buChar char="»"/>
              <a:defRPr sz="2000">
                <a:solidFill>
                  <a:schemeClr val="tx1"/>
                </a:solidFill>
                <a:latin typeface="+mn-lt"/>
              </a:defRPr>
            </a:lvl8pPr>
            <a:lvl9pPr marL="3886297" indent="-228606" algn="l" rtl="0" fontAlgn="base">
              <a:spcBef>
                <a:spcPct val="20000"/>
              </a:spcBef>
              <a:spcAft>
                <a:spcPct val="0"/>
              </a:spcAft>
              <a:buChar char="»"/>
              <a:defRPr sz="2000">
                <a:solidFill>
                  <a:schemeClr val="tx1"/>
                </a:solidFill>
                <a:latin typeface="+mn-lt"/>
              </a:defRPr>
            </a:lvl9pPr>
          </a:lstStyle>
          <a:p>
            <a:pPr>
              <a:buBlip>
                <a:blip r:embed="rId3"/>
              </a:buBlip>
            </a:pPr>
            <a:r>
              <a:rPr lang="en-US" altLang="en-US" sz="2400" kern="0" dirty="0">
                <a:solidFill>
                  <a:srgbClr val="103246"/>
                </a:solidFill>
                <a:latin typeface="Bahnschrift" panose="020B0502040204020203" pitchFamily="34" charset="0"/>
              </a:rPr>
              <a:t>The physical distance between trainees and instructor </a:t>
            </a:r>
          </a:p>
          <a:p>
            <a:pPr>
              <a:buBlip>
                <a:blip r:embed="rId3"/>
              </a:buBlip>
            </a:pPr>
            <a:r>
              <a:rPr lang="en-US" altLang="en-US" sz="2400" kern="0" dirty="0">
                <a:solidFill>
                  <a:srgbClr val="103246"/>
                </a:solidFill>
                <a:latin typeface="Bahnschrift" panose="020B0502040204020203" pitchFamily="34" charset="0"/>
              </a:rPr>
              <a:t>Different types of distractions</a:t>
            </a:r>
          </a:p>
          <a:p>
            <a:pPr>
              <a:buBlip>
                <a:blip r:embed="rId3"/>
              </a:buBlip>
            </a:pPr>
            <a:r>
              <a:rPr lang="en-US" altLang="en-US" sz="2400" kern="0" dirty="0">
                <a:solidFill>
                  <a:srgbClr val="103246"/>
                </a:solidFill>
                <a:latin typeface="Bahnschrift" panose="020B0502040204020203" pitchFamily="34" charset="0"/>
              </a:rPr>
              <a:t>Different technology </a:t>
            </a:r>
          </a:p>
          <a:p>
            <a:pPr>
              <a:buBlip>
                <a:blip r:embed="rId3"/>
              </a:buBlip>
            </a:pPr>
            <a:r>
              <a:rPr lang="en-US" altLang="en-US" sz="2400" kern="0" dirty="0">
                <a:solidFill>
                  <a:srgbClr val="103246"/>
                </a:solidFill>
                <a:latin typeface="Bahnschrift" panose="020B0502040204020203" pitchFamily="34" charset="0"/>
              </a:rPr>
              <a:t>The breaks</a:t>
            </a:r>
          </a:p>
          <a:p>
            <a:pPr>
              <a:buBlip>
                <a:blip r:embed="rId3"/>
              </a:buBlip>
            </a:pPr>
            <a:r>
              <a:rPr lang="en-US" altLang="en-US" sz="2400" kern="0" dirty="0">
                <a:solidFill>
                  <a:srgbClr val="103246"/>
                </a:solidFill>
                <a:latin typeface="Bahnschrift" panose="020B0502040204020203" pitchFamily="34" charset="0"/>
              </a:rPr>
              <a:t>Use of break-out rooms </a:t>
            </a:r>
          </a:p>
          <a:p>
            <a:pPr>
              <a:buBlip>
                <a:blip r:embed="rId3"/>
              </a:buBlip>
            </a:pPr>
            <a:r>
              <a:rPr lang="en-US" altLang="en-US" sz="2400" kern="0" dirty="0">
                <a:solidFill>
                  <a:srgbClr val="103246"/>
                </a:solidFill>
                <a:latin typeface="Bahnschrift" panose="020B0502040204020203" pitchFamily="34" charset="0"/>
              </a:rPr>
              <a:t>Conducting exercises and activities </a:t>
            </a:r>
          </a:p>
          <a:p>
            <a:pPr>
              <a:buBlip>
                <a:blip r:embed="rId3"/>
              </a:buBlip>
            </a:pPr>
            <a:r>
              <a:rPr lang="en-US" altLang="en-US" sz="2400" kern="0" dirty="0">
                <a:solidFill>
                  <a:srgbClr val="103246"/>
                </a:solidFill>
                <a:latin typeface="Bahnschrift" panose="020B0502040204020203" pitchFamily="34" charset="0"/>
              </a:rPr>
              <a:t>The existence of many different physical environments</a:t>
            </a:r>
          </a:p>
          <a:p>
            <a:endParaRPr lang="en-US" altLang="en-US" kern="0" dirty="0"/>
          </a:p>
        </p:txBody>
      </p:sp>
      <p:sp>
        <p:nvSpPr>
          <p:cNvPr id="4" name="Footer Placeholder 3">
            <a:extLst>
              <a:ext uri="{FF2B5EF4-FFF2-40B4-BE49-F238E27FC236}">
                <a16:creationId xmlns:a16="http://schemas.microsoft.com/office/drawing/2014/main" id="{8C346AF4-BCDB-0E25-BCEE-3D699A7A5445}"/>
              </a:ext>
            </a:extLst>
          </p:cNvPr>
          <p:cNvSpPr>
            <a:spLocks noGrp="1"/>
          </p:cNvSpPr>
          <p:nvPr>
            <p:ph type="ftr" sz="quarter" idx="11"/>
          </p:nvPr>
        </p:nvSpPr>
        <p:spPr/>
        <p:txBody>
          <a:bodyPr/>
          <a:lstStyle/>
          <a:p>
            <a:r>
              <a:rPr lang="en-US"/>
              <a:t>© JAA Training Organisation (JAA TO) 2022. All rights reserved.  </a:t>
            </a:r>
            <a:endParaRPr lang="en-US" dirty="0"/>
          </a:p>
        </p:txBody>
      </p:sp>
    </p:spTree>
    <p:extLst>
      <p:ext uri="{BB962C8B-B14F-4D97-AF65-F5344CB8AC3E}">
        <p14:creationId xmlns:p14="http://schemas.microsoft.com/office/powerpoint/2010/main" val="703423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E3196E7-7AD5-4E5F-B0A0-B7959452B8E8}"/>
              </a:ext>
            </a:extLst>
          </p:cNvPr>
          <p:cNvSpPr txBox="1">
            <a:spLocks/>
          </p:cNvSpPr>
          <p:nvPr/>
        </p:nvSpPr>
        <p:spPr bwMode="auto">
          <a:xfrm>
            <a:off x="1149292" y="213145"/>
            <a:ext cx="1135757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rgbClr val="006699"/>
                </a:solidFill>
                <a:latin typeface="+mj-lt"/>
                <a:ea typeface="+mj-ea"/>
                <a:cs typeface="+mj-cs"/>
              </a:defRPr>
            </a:lvl1pPr>
            <a:lvl2pPr algn="ctr" rtl="0" eaLnBrk="0" fontAlgn="base" hangingPunct="0">
              <a:spcBef>
                <a:spcPct val="0"/>
              </a:spcBef>
              <a:spcAft>
                <a:spcPct val="0"/>
              </a:spcAft>
              <a:defRPr sz="4000">
                <a:solidFill>
                  <a:srgbClr val="006699"/>
                </a:solidFill>
                <a:latin typeface="Arial" charset="0"/>
              </a:defRPr>
            </a:lvl2pPr>
            <a:lvl3pPr algn="ctr" rtl="0" eaLnBrk="0" fontAlgn="base" hangingPunct="0">
              <a:spcBef>
                <a:spcPct val="0"/>
              </a:spcBef>
              <a:spcAft>
                <a:spcPct val="0"/>
              </a:spcAft>
              <a:defRPr sz="4000">
                <a:solidFill>
                  <a:srgbClr val="006699"/>
                </a:solidFill>
                <a:latin typeface="Arial" charset="0"/>
              </a:defRPr>
            </a:lvl3pPr>
            <a:lvl4pPr algn="ctr" rtl="0" eaLnBrk="0" fontAlgn="base" hangingPunct="0">
              <a:spcBef>
                <a:spcPct val="0"/>
              </a:spcBef>
              <a:spcAft>
                <a:spcPct val="0"/>
              </a:spcAft>
              <a:defRPr sz="4000">
                <a:solidFill>
                  <a:srgbClr val="006699"/>
                </a:solidFill>
                <a:latin typeface="Arial" charset="0"/>
              </a:defRPr>
            </a:lvl4pPr>
            <a:lvl5pPr algn="ctr" rtl="0" eaLnBrk="0" fontAlgn="base" hangingPunct="0">
              <a:spcBef>
                <a:spcPct val="0"/>
              </a:spcBef>
              <a:spcAft>
                <a:spcPct val="0"/>
              </a:spcAft>
              <a:defRPr sz="4000">
                <a:solidFill>
                  <a:srgbClr val="006699"/>
                </a:solidFill>
                <a:latin typeface="Arial" charset="0"/>
              </a:defRPr>
            </a:lvl5pPr>
            <a:lvl6pPr marL="457212" algn="ctr" rtl="0" fontAlgn="base">
              <a:spcBef>
                <a:spcPct val="0"/>
              </a:spcBef>
              <a:spcAft>
                <a:spcPct val="0"/>
              </a:spcAft>
              <a:defRPr sz="4401">
                <a:solidFill>
                  <a:schemeClr val="tx2"/>
                </a:solidFill>
                <a:latin typeface="Times New Roman" pitchFamily="18" charset="0"/>
              </a:defRPr>
            </a:lvl6pPr>
            <a:lvl7pPr marL="914423" algn="ctr" rtl="0" fontAlgn="base">
              <a:spcBef>
                <a:spcPct val="0"/>
              </a:spcBef>
              <a:spcAft>
                <a:spcPct val="0"/>
              </a:spcAft>
              <a:defRPr sz="4401">
                <a:solidFill>
                  <a:schemeClr val="tx2"/>
                </a:solidFill>
                <a:latin typeface="Times New Roman" pitchFamily="18" charset="0"/>
              </a:defRPr>
            </a:lvl7pPr>
            <a:lvl8pPr marL="1371634" algn="ctr" rtl="0" fontAlgn="base">
              <a:spcBef>
                <a:spcPct val="0"/>
              </a:spcBef>
              <a:spcAft>
                <a:spcPct val="0"/>
              </a:spcAft>
              <a:defRPr sz="4401">
                <a:solidFill>
                  <a:schemeClr val="tx2"/>
                </a:solidFill>
                <a:latin typeface="Times New Roman" pitchFamily="18" charset="0"/>
              </a:defRPr>
            </a:lvl8pPr>
            <a:lvl9pPr marL="1828846" algn="ctr" rtl="0" fontAlgn="base">
              <a:spcBef>
                <a:spcPct val="0"/>
              </a:spcBef>
              <a:spcAft>
                <a:spcPct val="0"/>
              </a:spcAft>
              <a:defRPr sz="4401">
                <a:solidFill>
                  <a:schemeClr val="tx2"/>
                </a:solidFill>
                <a:latin typeface="Times New Roman" pitchFamily="18" charset="0"/>
              </a:defRPr>
            </a:lvl9pPr>
          </a:lstStyle>
          <a:p>
            <a:pPr algn="l"/>
            <a:r>
              <a:rPr lang="en-GB" kern="0" dirty="0">
                <a:solidFill>
                  <a:srgbClr val="103246"/>
                </a:solidFill>
                <a:latin typeface="Bahnschrift" panose="020B0502040204020203" pitchFamily="34" charset="0"/>
                <a:ea typeface="Calibri" panose="020F0502020204030204" pitchFamily="34" charset="0"/>
                <a:cs typeface="Times New Roman" panose="02020603050405020304" pitchFamily="18" charset="0"/>
              </a:rPr>
              <a:t>Traditional and Virtual Classroom Training</a:t>
            </a:r>
            <a:endParaRPr lang="nl-NL" altLang="nl-NL" kern="0" dirty="0">
              <a:solidFill>
                <a:srgbClr val="103246"/>
              </a:solidFill>
              <a:latin typeface="Bahnschrift" panose="020B0502040204020203" pitchFamily="34" charset="0"/>
            </a:endParaRPr>
          </a:p>
        </p:txBody>
      </p:sp>
      <p:pic>
        <p:nvPicPr>
          <p:cNvPr id="2" name="Content Placeholder 1">
            <a:extLst>
              <a:ext uri="{FF2B5EF4-FFF2-40B4-BE49-F238E27FC236}">
                <a16:creationId xmlns:a16="http://schemas.microsoft.com/office/drawing/2014/main" id="{90353CB0-1847-4D03-8E26-92155089D13B}"/>
              </a:ext>
            </a:extLst>
          </p:cNvPr>
          <p:cNvPicPr>
            <a:picLocks noGrp="1" noChangeAspect="1"/>
          </p:cNvPicPr>
          <p:nvPr>
            <p:ph idx="1"/>
          </p:nvPr>
        </p:nvPicPr>
        <p:blipFill>
          <a:blip r:embed="rId3"/>
          <a:stretch>
            <a:fillRect/>
          </a:stretch>
        </p:blipFill>
        <p:spPr>
          <a:xfrm>
            <a:off x="1149292" y="1543084"/>
            <a:ext cx="9286086" cy="4817453"/>
          </a:xfrm>
          <a:prstGeom prst="rect">
            <a:avLst/>
          </a:prstGeom>
        </p:spPr>
      </p:pic>
      <p:sp>
        <p:nvSpPr>
          <p:cNvPr id="5" name="Footer Placeholder 4">
            <a:extLst>
              <a:ext uri="{FF2B5EF4-FFF2-40B4-BE49-F238E27FC236}">
                <a16:creationId xmlns:a16="http://schemas.microsoft.com/office/drawing/2014/main" id="{A98456DC-60B5-DB7C-411E-D46965E59AD2}"/>
              </a:ext>
            </a:extLst>
          </p:cNvPr>
          <p:cNvSpPr>
            <a:spLocks noGrp="1"/>
          </p:cNvSpPr>
          <p:nvPr>
            <p:ph type="ftr" sz="quarter" idx="11"/>
          </p:nvPr>
        </p:nvSpPr>
        <p:spPr/>
        <p:txBody>
          <a:bodyPr/>
          <a:lstStyle/>
          <a:p>
            <a:r>
              <a:rPr lang="en-US"/>
              <a:t>© JAA Training Organisation (JAA TO) 2022. All rights reserved.  </a:t>
            </a:r>
            <a:endParaRPr lang="en-US" dirty="0"/>
          </a:p>
        </p:txBody>
      </p:sp>
    </p:spTree>
    <p:extLst>
      <p:ext uri="{BB962C8B-B14F-4D97-AF65-F5344CB8AC3E}">
        <p14:creationId xmlns:p14="http://schemas.microsoft.com/office/powerpoint/2010/main" val="19529068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JAA TO Master">
  <a:themeElements>
    <a:clrScheme name="Custom 1">
      <a:dk1>
        <a:srgbClr val="001D27"/>
      </a:dk1>
      <a:lt1>
        <a:srgbClr val="FFFFFF"/>
      </a:lt1>
      <a:dk2>
        <a:srgbClr val="C4161C"/>
      </a:dk2>
      <a:lt2>
        <a:srgbClr val="83A7B7"/>
      </a:lt2>
      <a:accent1>
        <a:srgbClr val="9BA8B7"/>
      </a:accent1>
      <a:accent2>
        <a:srgbClr val="103246"/>
      </a:accent2>
      <a:accent3>
        <a:srgbClr val="03435B"/>
      </a:accent3>
      <a:accent4>
        <a:srgbClr val="29353B"/>
      </a:accent4>
      <a:accent5>
        <a:srgbClr val="857659"/>
      </a:accent5>
      <a:accent6>
        <a:srgbClr val="A0988C"/>
      </a:accent6>
      <a:hlink>
        <a:srgbClr val="FFFF00"/>
      </a:hlink>
      <a:folHlink>
        <a:srgbClr val="FFC000"/>
      </a:folHlink>
    </a:clrScheme>
    <a:fontScheme name="JAA TO Brand fonts">
      <a:majorFont>
        <a:latin typeface="Montserrat SemiBold"/>
        <a:ea typeface=""/>
        <a:cs typeface=""/>
      </a:majorFont>
      <a:minorFont>
        <a:latin typeface="Calibri"/>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JAA TO 2022_template" id="{FBFFF57D-9C9F-4620-95EA-F8385D523B78}" vid="{66BBA154-7460-4B1B-815E-8BAFE63CACE9}"/>
    </a:ext>
  </a:extLst>
</a:theme>
</file>

<file path=ppt/theme/theme2.xml><?xml version="1.0" encoding="utf-8"?>
<a:theme xmlns:a="http://schemas.openxmlformats.org/drawingml/2006/main" name="3_JAA TO Master">
  <a:themeElements>
    <a:clrScheme name="Custom 1">
      <a:dk1>
        <a:srgbClr val="001D27"/>
      </a:dk1>
      <a:lt1>
        <a:srgbClr val="FFFFFF"/>
      </a:lt1>
      <a:dk2>
        <a:srgbClr val="C4161C"/>
      </a:dk2>
      <a:lt2>
        <a:srgbClr val="83A7B7"/>
      </a:lt2>
      <a:accent1>
        <a:srgbClr val="9BA8B7"/>
      </a:accent1>
      <a:accent2>
        <a:srgbClr val="103246"/>
      </a:accent2>
      <a:accent3>
        <a:srgbClr val="03435B"/>
      </a:accent3>
      <a:accent4>
        <a:srgbClr val="29353B"/>
      </a:accent4>
      <a:accent5>
        <a:srgbClr val="857659"/>
      </a:accent5>
      <a:accent6>
        <a:srgbClr val="A0988C"/>
      </a:accent6>
      <a:hlink>
        <a:srgbClr val="FFFF00"/>
      </a:hlink>
      <a:folHlink>
        <a:srgbClr val="FFC000"/>
      </a:folHlink>
    </a:clrScheme>
    <a:fontScheme name="JAA TO Brand fonts">
      <a:majorFont>
        <a:latin typeface="Montserrat SemiBold"/>
        <a:ea typeface=""/>
        <a:cs typeface=""/>
      </a:majorFont>
      <a:minorFont>
        <a:latin typeface="Calibri"/>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resentation1" id="{FAAA88E7-F614-46AB-9C41-548EE7FA943C}" vid="{363A7411-D7CA-4DD1-A5BE-EBB10BA2E62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1973</TotalTime>
  <Words>2508</Words>
  <Application>Microsoft Office PowerPoint</Application>
  <PresentationFormat>Widescreen</PresentationFormat>
  <Paragraphs>203</Paragraphs>
  <Slides>16</Slides>
  <Notes>16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16</vt:i4>
      </vt:variant>
    </vt:vector>
  </HeadingPairs>
  <TitlesOfParts>
    <vt:vector size="28" baseType="lpstr">
      <vt:lpstr>Arial</vt:lpstr>
      <vt:lpstr>Bahnschrift</vt:lpstr>
      <vt:lpstr>Bahnschrift SemiBold SemiConden</vt:lpstr>
      <vt:lpstr>Calibri</vt:lpstr>
      <vt:lpstr>Montserrat</vt:lpstr>
      <vt:lpstr>Montserrat ExtraBold</vt:lpstr>
      <vt:lpstr>Montserrat Light</vt:lpstr>
      <vt:lpstr>Roboto</vt:lpstr>
      <vt:lpstr>Roboto Light</vt:lpstr>
      <vt:lpstr>Wingdings</vt:lpstr>
      <vt:lpstr>JAA TO Master</vt:lpstr>
      <vt:lpstr>3_JAA TO Master</vt:lpstr>
      <vt:lpstr>   International Conference    The impact of Covid-19 on air transport / lessons learned / preparing for the future</vt:lpstr>
      <vt:lpstr>Virtual Classroom:  part of the new normal?</vt:lpstr>
      <vt:lpstr>Vision/Mission Statement</vt:lpstr>
      <vt:lpstr>JAA Training Organisation</vt:lpstr>
      <vt:lpstr>JAA Training Organisation</vt:lpstr>
      <vt:lpstr>COVID-19 &amp; Virtual Classroom</vt:lpstr>
      <vt:lpstr>Traditional and Virtual Classroom Training</vt:lpstr>
      <vt:lpstr>PowerPoint Presentation</vt:lpstr>
      <vt:lpstr>PowerPoint Presentation</vt:lpstr>
      <vt:lpstr>Delivering Virtual Classroom Training</vt:lpstr>
      <vt:lpstr>Competency-Based Training &amp; Assessment</vt:lpstr>
      <vt:lpstr>Course Development</vt:lpstr>
      <vt:lpstr>Main tools and functionalities</vt:lpstr>
      <vt:lpstr>Delivering a Virtual Classroom Training</vt:lpstr>
      <vt:lpstr>Contact details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JAA Training Organisation – Template</dc:title>
  <dc:creator>Karl Schreiber</dc:creator>
  <cp:lastModifiedBy>Eric Schoonderwoerd</cp:lastModifiedBy>
  <cp:revision>42</cp:revision>
  <cp:lastPrinted>2022-06-13T19:38:52Z</cp:lastPrinted>
  <dcterms:created xsi:type="dcterms:W3CDTF">2022-01-13T14:21:20Z</dcterms:created>
  <dcterms:modified xsi:type="dcterms:W3CDTF">2022-06-14T06:14:25Z</dcterms:modified>
</cp:coreProperties>
</file>